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28"/>
  </p:notesMasterIdLst>
  <p:sldIdLst>
    <p:sldId id="256" r:id="rId2"/>
    <p:sldId id="257" r:id="rId3"/>
    <p:sldId id="258" r:id="rId4"/>
    <p:sldId id="275" r:id="rId5"/>
    <p:sldId id="276" r:id="rId6"/>
    <p:sldId id="260" r:id="rId7"/>
    <p:sldId id="278" r:id="rId8"/>
    <p:sldId id="277" r:id="rId9"/>
    <p:sldId id="267" r:id="rId10"/>
    <p:sldId id="269" r:id="rId11"/>
    <p:sldId id="271" r:id="rId12"/>
    <p:sldId id="289" r:id="rId13"/>
    <p:sldId id="262" r:id="rId14"/>
    <p:sldId id="263" r:id="rId15"/>
    <p:sldId id="279" r:id="rId16"/>
    <p:sldId id="273" r:id="rId17"/>
    <p:sldId id="264" r:id="rId18"/>
    <p:sldId id="270" r:id="rId19"/>
    <p:sldId id="272" r:id="rId20"/>
    <p:sldId id="261" r:id="rId21"/>
    <p:sldId id="285" r:id="rId22"/>
    <p:sldId id="286" r:id="rId23"/>
    <p:sldId id="287" r:id="rId24"/>
    <p:sldId id="288" r:id="rId25"/>
    <p:sldId id="274" r:id="rId26"/>
    <p:sldId id="265" r:id="rId27"/>
  </p:sldIdLst>
  <p:sldSz cx="9144000" cy="5143500" type="screen16x9"/>
  <p:notesSz cx="6858000" cy="9144000"/>
  <p:embeddedFontLst>
    <p:embeddedFont>
      <p:font typeface="Helvetica Neue" panose="020B0604020202020204" charset="0"/>
      <p:regular r:id="rId29"/>
      <p:bold r:id="rId30"/>
      <p:italic r:id="rId31"/>
      <p:boldItalic r:id="rId32"/>
    </p:embeddedFont>
    <p:embeddedFont>
      <p:font typeface="Bookman Old Style" panose="02050604050505020204" pitchFamily="18" charset="0"/>
      <p:regular r:id="rId33"/>
      <p:bold r:id="rId34"/>
      <p:italic r:id="rId35"/>
      <p:boldItalic r:id="rId36"/>
    </p:embeddedFont>
    <p:embeddedFont>
      <p:font typeface="Libre Franklin" panose="020B0604020202020204" charset="0"/>
      <p:regular r:id="rId37"/>
      <p:bold r:id="rId38"/>
      <p:italic r:id="rId39"/>
      <p:boldItalic r:id="rId40"/>
    </p:embeddedFont>
    <p:embeddedFont>
      <p:font typeface="Poppins" panose="020B0604020202020204" charset="0"/>
      <p:regular r:id="rId41"/>
      <p:bold r:id="rId42"/>
      <p:italic r:id="rId43"/>
      <p:boldItalic r:id="rId44"/>
    </p:embeddedFont>
    <p:embeddedFont>
      <p:font typeface="Poppins Medium" panose="020B0604020202020204" charset="0"/>
      <p:regular r:id="rId45"/>
      <p:bold r:id="rId46"/>
      <p:italic r:id="rId47"/>
      <p:boldItalic r:id="rId48"/>
    </p:embeddedFont>
    <p:embeddedFont>
      <p:font typeface="Helvetica Neue Light" panose="020B0604020202020204" charset="0"/>
      <p:regular r:id="rId49"/>
      <p:bold r:id="rId50"/>
      <p:italic r:id="rId51"/>
      <p:boldItalic r:id="rId52"/>
    </p:embeddedFont>
    <p:embeddedFont>
      <p:font typeface="Calibri" panose="020F0502020204030204" pitchFamily="34"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902">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LCHENKO KSENIIA" initials="IK" lastIdx="20" clrIdx="0">
    <p:extLst>
      <p:ext uri="{19B8F6BF-5375-455C-9EA6-DF929625EA0E}">
        <p15:presenceInfo xmlns:p15="http://schemas.microsoft.com/office/powerpoint/2012/main" userId="ILCHENKO KSENII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524" autoAdjust="0"/>
  </p:normalViewPr>
  <p:slideViewPr>
    <p:cSldViewPr snapToGrid="0">
      <p:cViewPr>
        <p:scale>
          <a:sx n="80" d="100"/>
          <a:sy n="80" d="100"/>
        </p:scale>
        <p:origin x="830" y="48"/>
      </p:cViewPr>
      <p:guideLst>
        <p:guide orient="horz" pos="1620"/>
        <p:guide pos="2880"/>
        <p:guide orient="horz" pos="90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font" Target="fonts/font2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font" Target="fonts/font25.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font" Target="fonts/font28.fntdata"/><Relationship Id="rId8" Type="http://schemas.openxmlformats.org/officeDocument/2006/relationships/slide" Target="slides/slide7.xml"/><Relationship Id="rId51" Type="http://schemas.openxmlformats.org/officeDocument/2006/relationships/font" Target="fonts/font2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5b994a556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5b994a556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362ca82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1362ca82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3814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359ccd8d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359ccd8d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1D1C1D"/>
                </a:solidFill>
                <a:effectLst/>
                <a:latin typeface="Slack-Lato"/>
              </a:rPr>
              <a:t>Centralized: stores data at a centralized database system + access from different locations + authentication process</a:t>
            </a:r>
            <a:r>
              <a:rPr lang="en-US" dirty="0"/>
              <a:t/>
            </a:r>
            <a:br>
              <a:rPr lang="en-US" dirty="0"/>
            </a:br>
            <a:r>
              <a:rPr lang="en-US" b="0" i="0" dirty="0">
                <a:solidFill>
                  <a:srgbClr val="1D1C1D"/>
                </a:solidFill>
                <a:effectLst/>
                <a:latin typeface="Slack-Lato"/>
              </a:rPr>
              <a:t>Distributed: distributed among different database systems + database systems are connected via communication links</a:t>
            </a:r>
            <a:r>
              <a:rPr lang="en-US" dirty="0"/>
              <a:t/>
            </a:r>
            <a:br>
              <a:rPr lang="en-US" dirty="0"/>
            </a:br>
            <a:r>
              <a:rPr lang="en-US" b="0" i="0" dirty="0">
                <a:solidFill>
                  <a:srgbClr val="1D1C1D"/>
                </a:solidFill>
                <a:effectLst/>
                <a:latin typeface="Slack-Lato"/>
              </a:rPr>
              <a:t>Relational: based on the relational data model + which stores data in the form of a table (row +column) + uses SQL for storing, manipulating</a:t>
            </a:r>
            <a:r>
              <a:rPr lang="en-US" dirty="0"/>
              <a:t/>
            </a:r>
            <a:br>
              <a:rPr lang="en-US" dirty="0"/>
            </a:br>
            <a:r>
              <a:rPr lang="en-US" b="0" i="0" dirty="0">
                <a:solidFill>
                  <a:srgbClr val="1D1C1D"/>
                </a:solidFill>
                <a:effectLst/>
                <a:latin typeface="Slack-Lato"/>
              </a:rPr>
              <a:t>Object-oriented: uses the object-based data model approach for storing data</a:t>
            </a:r>
            <a:r>
              <a:rPr lang="en-US" dirty="0"/>
              <a:t/>
            </a:r>
            <a:br>
              <a:rPr lang="en-US" dirty="0"/>
            </a:br>
            <a:r>
              <a:rPr lang="en-US" b="0" i="0" dirty="0">
                <a:solidFill>
                  <a:srgbClr val="1D1C1D"/>
                </a:solidFill>
                <a:effectLst/>
                <a:latin typeface="Slack-Lato"/>
              </a:rPr>
              <a:t>Why SQL: ability to store the data collected + ability to create queries and retrieve information + ability to create relations or not</a:t>
            </a:r>
            <a:endParaRPr dirty="0"/>
          </a:p>
        </p:txBody>
      </p:sp>
    </p:spTree>
    <p:extLst>
      <p:ext uri="{BB962C8B-B14F-4D97-AF65-F5344CB8AC3E}">
        <p14:creationId xmlns:p14="http://schemas.microsoft.com/office/powerpoint/2010/main" val="2308101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319b335e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319b335e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17652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1359ccd8d9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1359ccd8d9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0816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1359ccd8d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1359ccd8d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18339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1359ccd8d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1359ccd8d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72648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1359ccd8d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1359ccd8d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89030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319b335e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319b335e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1292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362ca82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1362ca82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92285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362ca82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1362ca82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Solar </a:t>
            </a:r>
            <a:r>
              <a:rPr lang="de-DE" dirty="0" err="1"/>
              <a:t>hydro</a:t>
            </a:r>
            <a:r>
              <a:rPr lang="de-DE" dirty="0"/>
              <a:t> and</a:t>
            </a:r>
            <a:endParaRPr dirty="0"/>
          </a:p>
        </p:txBody>
      </p:sp>
    </p:spTree>
    <p:extLst>
      <p:ext uri="{BB962C8B-B14F-4D97-AF65-F5344CB8AC3E}">
        <p14:creationId xmlns:p14="http://schemas.microsoft.com/office/powerpoint/2010/main" val="1798059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741728c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741728c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359ccd8d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359ccd8d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359ccd8d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359ccd8d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09659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359ccd8d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359ccd8d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08944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359ccd8d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359ccd8d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54898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359ccd8d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359ccd8d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06344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319b335e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319b335e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dirty="0">
                <a:solidFill>
                  <a:srgbClr val="202124"/>
                </a:solidFill>
                <a:effectLst/>
                <a:latin typeface="Arial" panose="020B0604020202020204" pitchFamily="34" charset="0"/>
              </a:rPr>
              <a:t>For example the fact that over 150 cities recorded in the data were based in the US might have affected the output of my analysis regarding the general temperature increase over the years. If I would have had more time, further steps could have been taking into account more data measurements about different countries so there would be an equal amount of data for each country proportionally.</a:t>
            </a:r>
            <a:endParaRPr dirty="0"/>
          </a:p>
        </p:txBody>
      </p:sp>
    </p:spTree>
    <p:extLst>
      <p:ext uri="{BB962C8B-B14F-4D97-AF65-F5344CB8AC3E}">
        <p14:creationId xmlns:p14="http://schemas.microsoft.com/office/powerpoint/2010/main" val="1117243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1359ccd8d9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1359ccd8d9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1359ccd8d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1359ccd8d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1359ccd8d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1359ccd8d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36704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1359ccd8d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1359ccd8d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dirty="0" smtClean="0"/>
          </a:p>
        </p:txBody>
      </p:sp>
    </p:spTree>
    <p:extLst>
      <p:ext uri="{BB962C8B-B14F-4D97-AF65-F5344CB8AC3E}">
        <p14:creationId xmlns:p14="http://schemas.microsoft.com/office/powerpoint/2010/main" val="911196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362ca82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1362ca82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362ca82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1362ca82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7520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362ca82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1362ca82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17594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362ca82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1362ca82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056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re et sous-titre">
  <p:cSld name="TITLE_1">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66750" y="862013"/>
            <a:ext cx="7810500" cy="1743000"/>
          </a:xfrm>
          <a:prstGeom prst="rect">
            <a:avLst/>
          </a:prstGeom>
          <a:noFill/>
          <a:ln>
            <a:noFill/>
          </a:ln>
        </p:spPr>
        <p:txBody>
          <a:bodyPr spcFirstLastPara="1" wrap="square" lIns="19050" tIns="19050" rIns="19050" bIns="19050" anchor="b" anchorCtr="0">
            <a:noAutofit/>
          </a:bodyPr>
          <a:lstStyle>
            <a:lvl1pPr marR="0" lvl="0"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52" name="Google Shape;52;p13"/>
          <p:cNvSpPr txBox="1">
            <a:spLocks noGrp="1"/>
          </p:cNvSpPr>
          <p:nvPr>
            <p:ph type="body" idx="1"/>
          </p:nvPr>
        </p:nvSpPr>
        <p:spPr>
          <a:xfrm>
            <a:off x="666750" y="2652713"/>
            <a:ext cx="7810500" cy="595200"/>
          </a:xfrm>
          <a:prstGeom prst="rect">
            <a:avLst/>
          </a:prstGeom>
          <a:noFill/>
          <a:ln>
            <a:noFill/>
          </a:ln>
        </p:spPr>
        <p:txBody>
          <a:bodyPr spcFirstLastPara="1" wrap="square" lIns="19050" tIns="19050" rIns="19050" bIns="19050" anchor="t" anchorCtr="0">
            <a:noAutofit/>
          </a:bodyPr>
          <a:lstStyle>
            <a:lvl1pPr marL="457200" marR="0" lvl="0"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5pPr>
            <a:lvl6pPr marL="2743200" marR="0" lvl="5"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6pPr>
            <a:lvl7pPr marL="3200400" marR="0" lvl="6"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7pPr>
            <a:lvl8pPr marL="3657600" marR="0" lvl="7"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8pPr>
            <a:lvl9pPr marL="4114800" marR="0" lvl="8"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9pPr>
          </a:lstStyle>
          <a:p>
            <a:endParaRPr/>
          </a:p>
        </p:txBody>
      </p:sp>
      <p:sp>
        <p:nvSpPr>
          <p:cNvPr id="53" name="Google Shape;53;p13"/>
          <p:cNvSpPr txBox="1">
            <a:spLocks noGrp="1"/>
          </p:cNvSpPr>
          <p:nvPr>
            <p:ph type="sldNum" idx="12"/>
          </p:nvPr>
        </p:nvSpPr>
        <p:spPr>
          <a:xfrm>
            <a:off x="4484637" y="4905375"/>
            <a:ext cx="170100" cy="1728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54"/>
        <p:cNvGrpSpPr/>
        <p:nvPr/>
      </p:nvGrpSpPr>
      <p:grpSpPr>
        <a:xfrm>
          <a:off x="0" y="0"/>
          <a:ext cx="0" cy="0"/>
          <a:chOff x="0" y="0"/>
          <a:chExt cx="0" cy="0"/>
        </a:xfrm>
      </p:grpSpPr>
      <p:sp>
        <p:nvSpPr>
          <p:cNvPr id="55" name="Google Shape;55;p14"/>
          <p:cNvSpPr/>
          <p:nvPr/>
        </p:nvSpPr>
        <p:spPr>
          <a:xfrm>
            <a:off x="12" y="0"/>
            <a:ext cx="3490500" cy="5143500"/>
          </a:xfrm>
          <a:prstGeom prst="rect">
            <a:avLst/>
          </a:prstGeom>
          <a:solidFill>
            <a:srgbClr val="262626"/>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6" name="Google Shape;56;p14"/>
          <p:cNvSpPr txBox="1">
            <a:spLocks noGrp="1"/>
          </p:cNvSpPr>
          <p:nvPr>
            <p:ph type="title"/>
          </p:nvPr>
        </p:nvSpPr>
        <p:spPr>
          <a:xfrm>
            <a:off x="482600" y="589787"/>
            <a:ext cx="2638200" cy="15705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rgbClr val="FFFFFF"/>
              </a:buClr>
              <a:buSzPts val="2700"/>
              <a:buFont typeface="Bookman Old Style"/>
              <a:buNone/>
              <a:defRPr sz="2700" b="0">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7" name="Google Shape;57;p14"/>
          <p:cNvSpPr txBox="1">
            <a:spLocks noGrp="1"/>
          </p:cNvSpPr>
          <p:nvPr>
            <p:ph type="body" idx="1"/>
          </p:nvPr>
        </p:nvSpPr>
        <p:spPr>
          <a:xfrm>
            <a:off x="4094238" y="609599"/>
            <a:ext cx="4446300" cy="3971100"/>
          </a:xfrm>
          <a:prstGeom prst="rect">
            <a:avLst/>
          </a:prstGeom>
          <a:noFill/>
          <a:ln>
            <a:noFill/>
          </a:ln>
        </p:spPr>
        <p:txBody>
          <a:bodyPr spcFirstLastPara="1" wrap="square" lIns="0" tIns="34275" rIns="0" bIns="34275" anchor="t" anchorCtr="0">
            <a:normAutofit/>
          </a:bodyPr>
          <a:lstStyle>
            <a:lvl1pPr marL="457200" lvl="0" indent="-317500" algn="l" rtl="0">
              <a:lnSpc>
                <a:spcPct val="110000"/>
              </a:lnSpc>
              <a:spcBef>
                <a:spcPts val="900"/>
              </a:spcBef>
              <a:spcAft>
                <a:spcPts val="0"/>
              </a:spcAft>
              <a:buSzPts val="1400"/>
              <a:buChar char="●"/>
              <a:defRPr/>
            </a:lvl1pPr>
            <a:lvl2pPr marL="914400" lvl="1" indent="-317500" algn="l" rtl="0">
              <a:lnSpc>
                <a:spcPct val="100000"/>
              </a:lnSpc>
              <a:spcBef>
                <a:spcPts val="200"/>
              </a:spcBef>
              <a:spcAft>
                <a:spcPts val="0"/>
              </a:spcAft>
              <a:buClr>
                <a:srgbClr val="3F3F3F"/>
              </a:buClr>
              <a:buSzPts val="1400"/>
              <a:buChar char="○"/>
              <a:defRPr/>
            </a:lvl2pPr>
            <a:lvl3pPr marL="1371600" lvl="2" indent="-317500" algn="l" rtl="0">
              <a:lnSpc>
                <a:spcPct val="100000"/>
              </a:lnSpc>
              <a:spcBef>
                <a:spcPts val="300"/>
              </a:spcBef>
              <a:spcAft>
                <a:spcPts val="0"/>
              </a:spcAft>
              <a:buClr>
                <a:srgbClr val="3F3F3F"/>
              </a:buClr>
              <a:buSzPts val="1400"/>
              <a:buChar char="■"/>
              <a:defRPr/>
            </a:lvl3pPr>
            <a:lvl4pPr marL="1828800" lvl="3" indent="-317500" algn="l" rtl="0">
              <a:lnSpc>
                <a:spcPct val="100000"/>
              </a:lnSpc>
              <a:spcBef>
                <a:spcPts val="300"/>
              </a:spcBef>
              <a:spcAft>
                <a:spcPts val="0"/>
              </a:spcAft>
              <a:buClr>
                <a:srgbClr val="3F3F3F"/>
              </a:buClr>
              <a:buSzPts val="1400"/>
              <a:buChar char="●"/>
              <a:defRPr/>
            </a:lvl4pPr>
            <a:lvl5pPr marL="2286000" lvl="4" indent="-317500" algn="l" rtl="0">
              <a:lnSpc>
                <a:spcPct val="100000"/>
              </a:lnSpc>
              <a:spcBef>
                <a:spcPts val="300"/>
              </a:spcBef>
              <a:spcAft>
                <a:spcPts val="0"/>
              </a:spcAft>
              <a:buClr>
                <a:srgbClr val="3F3F3F"/>
              </a:buClr>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58" name="Google Shape;58;p14"/>
          <p:cNvSpPr txBox="1">
            <a:spLocks noGrp="1"/>
          </p:cNvSpPr>
          <p:nvPr>
            <p:ph type="body" idx="2"/>
          </p:nvPr>
        </p:nvSpPr>
        <p:spPr>
          <a:xfrm>
            <a:off x="482599" y="2282288"/>
            <a:ext cx="2638200" cy="2298300"/>
          </a:xfrm>
          <a:prstGeom prst="rect">
            <a:avLst/>
          </a:prstGeom>
          <a:noFill/>
          <a:ln>
            <a:noFill/>
          </a:ln>
        </p:spPr>
        <p:txBody>
          <a:bodyPr spcFirstLastPara="1" wrap="square" lIns="68575" tIns="34275" rIns="68575" bIns="34275" anchor="t" anchorCtr="0">
            <a:normAutofit/>
          </a:bodyPr>
          <a:lstStyle>
            <a:lvl1pPr marL="457200" lvl="0" indent="-228600" algn="l" rtl="0">
              <a:lnSpc>
                <a:spcPct val="110000"/>
              </a:lnSpc>
              <a:spcBef>
                <a:spcPts val="900"/>
              </a:spcBef>
              <a:spcAft>
                <a:spcPts val="0"/>
              </a:spcAft>
              <a:buSzPts val="1400"/>
              <a:buNone/>
              <a:defRPr sz="1400">
                <a:solidFill>
                  <a:srgbClr val="FFFFFF"/>
                </a:solidFill>
              </a:defRPr>
            </a:lvl1pPr>
            <a:lvl2pPr marL="914400" lvl="1" indent="-228600" algn="l" rtl="0">
              <a:lnSpc>
                <a:spcPct val="100000"/>
              </a:lnSpc>
              <a:spcBef>
                <a:spcPts val="200"/>
              </a:spcBef>
              <a:spcAft>
                <a:spcPts val="0"/>
              </a:spcAft>
              <a:buClr>
                <a:srgbClr val="3F3F3F"/>
              </a:buClr>
              <a:buSzPts val="900"/>
              <a:buNone/>
              <a:defRPr sz="900"/>
            </a:lvl2pPr>
            <a:lvl3pPr marL="1371600" lvl="2" indent="-228600" algn="l" rtl="0">
              <a:lnSpc>
                <a:spcPct val="100000"/>
              </a:lnSpc>
              <a:spcBef>
                <a:spcPts val="300"/>
              </a:spcBef>
              <a:spcAft>
                <a:spcPts val="0"/>
              </a:spcAft>
              <a:buClr>
                <a:srgbClr val="3F3F3F"/>
              </a:buClr>
              <a:buSzPts val="800"/>
              <a:buNone/>
              <a:defRPr sz="800"/>
            </a:lvl3pPr>
            <a:lvl4pPr marL="1828800" lvl="3" indent="-228600" algn="l" rtl="0">
              <a:lnSpc>
                <a:spcPct val="100000"/>
              </a:lnSpc>
              <a:spcBef>
                <a:spcPts val="300"/>
              </a:spcBef>
              <a:spcAft>
                <a:spcPts val="0"/>
              </a:spcAft>
              <a:buClr>
                <a:srgbClr val="3F3F3F"/>
              </a:buClr>
              <a:buSzPts val="700"/>
              <a:buNone/>
              <a:defRPr sz="700"/>
            </a:lvl4pPr>
            <a:lvl5pPr marL="2286000" lvl="4" indent="-228600" algn="l" rtl="0">
              <a:lnSpc>
                <a:spcPct val="100000"/>
              </a:lnSpc>
              <a:spcBef>
                <a:spcPts val="300"/>
              </a:spcBef>
              <a:spcAft>
                <a:spcPts val="0"/>
              </a:spcAft>
              <a:buClr>
                <a:srgbClr val="3F3F3F"/>
              </a:buClr>
              <a:buSzPts val="700"/>
              <a:buNone/>
              <a:defRPr sz="700"/>
            </a:lvl5pPr>
            <a:lvl6pPr marL="2743200" lvl="5" indent="-228600" algn="l" rtl="0">
              <a:lnSpc>
                <a:spcPct val="90000"/>
              </a:lnSpc>
              <a:spcBef>
                <a:spcPts val="300"/>
              </a:spcBef>
              <a:spcAft>
                <a:spcPts val="0"/>
              </a:spcAft>
              <a:buSzPts val="700"/>
              <a:buNone/>
              <a:defRPr sz="700"/>
            </a:lvl6pPr>
            <a:lvl7pPr marL="3200400" lvl="6" indent="-228600" algn="l" rtl="0">
              <a:lnSpc>
                <a:spcPct val="90000"/>
              </a:lnSpc>
              <a:spcBef>
                <a:spcPts val="300"/>
              </a:spcBef>
              <a:spcAft>
                <a:spcPts val="0"/>
              </a:spcAft>
              <a:buSzPts val="700"/>
              <a:buNone/>
              <a:defRPr sz="700"/>
            </a:lvl7pPr>
            <a:lvl8pPr marL="3657600" lvl="7" indent="-228600" algn="l" rtl="0">
              <a:lnSpc>
                <a:spcPct val="90000"/>
              </a:lnSpc>
              <a:spcBef>
                <a:spcPts val="300"/>
              </a:spcBef>
              <a:spcAft>
                <a:spcPts val="0"/>
              </a:spcAft>
              <a:buSzPts val="700"/>
              <a:buNone/>
              <a:defRPr sz="700"/>
            </a:lvl8pPr>
            <a:lvl9pPr marL="4114800" lvl="8" indent="-228600" algn="l" rtl="0">
              <a:lnSpc>
                <a:spcPct val="90000"/>
              </a:lnSpc>
              <a:spcBef>
                <a:spcPts val="300"/>
              </a:spcBef>
              <a:spcAft>
                <a:spcPts val="300"/>
              </a:spcAft>
              <a:buSzPts val="700"/>
              <a:buNone/>
              <a:defRPr sz="700"/>
            </a:lvl9pPr>
          </a:lstStyle>
          <a:p>
            <a:endParaRPr/>
          </a:p>
        </p:txBody>
      </p:sp>
      <p:sp>
        <p:nvSpPr>
          <p:cNvPr id="59" name="Google Shape;59;p14"/>
          <p:cNvSpPr txBox="1">
            <a:spLocks noGrp="1"/>
          </p:cNvSpPr>
          <p:nvPr>
            <p:ph type="dt" idx="10"/>
          </p:nvPr>
        </p:nvSpPr>
        <p:spPr>
          <a:xfrm>
            <a:off x="482598" y="4834890"/>
            <a:ext cx="26382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0" name="Google Shape;60;p14"/>
          <p:cNvSpPr txBox="1">
            <a:spLocks noGrp="1"/>
          </p:cNvSpPr>
          <p:nvPr>
            <p:ph type="ftr" idx="11"/>
          </p:nvPr>
        </p:nvSpPr>
        <p:spPr>
          <a:xfrm>
            <a:off x="4094237" y="4834890"/>
            <a:ext cx="40005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solidFill>
                  <a:schemeClr val="dk2"/>
                </a:solidFill>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1" name="Google Shape;61;p14"/>
          <p:cNvSpPr txBox="1">
            <a:spLocks noGrp="1"/>
          </p:cNvSpPr>
          <p:nvPr>
            <p:ph type="sldNum" idx="12"/>
          </p:nvPr>
        </p:nvSpPr>
        <p:spPr>
          <a:xfrm>
            <a:off x="8245187" y="4835128"/>
            <a:ext cx="585000" cy="2739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sz="600" b="0" i="0" u="none" strike="noStrike" cap="none">
                <a:solidFill>
                  <a:schemeClr val="dk2"/>
                </a:solidFill>
                <a:latin typeface="Libre Franklin"/>
                <a:ea typeface="Libre Franklin"/>
                <a:cs typeface="Libre Franklin"/>
                <a:sym typeface="Libre Franklin"/>
              </a:defRPr>
            </a:lvl1pPr>
            <a:lvl2pPr marL="0" lvl="1" indent="0" algn="l" rtl="0">
              <a:spcBef>
                <a:spcPts val="0"/>
              </a:spcBef>
              <a:buNone/>
              <a:defRPr sz="600" b="0" i="0" u="none" strike="noStrike" cap="none">
                <a:solidFill>
                  <a:schemeClr val="dk2"/>
                </a:solidFill>
                <a:latin typeface="Libre Franklin"/>
                <a:ea typeface="Libre Franklin"/>
                <a:cs typeface="Libre Franklin"/>
                <a:sym typeface="Libre Franklin"/>
              </a:defRPr>
            </a:lvl2pPr>
            <a:lvl3pPr marL="0" lvl="2" indent="0" algn="l" rtl="0">
              <a:spcBef>
                <a:spcPts val="0"/>
              </a:spcBef>
              <a:buNone/>
              <a:defRPr sz="600" b="0" i="0" u="none" strike="noStrike" cap="none">
                <a:solidFill>
                  <a:schemeClr val="dk2"/>
                </a:solidFill>
                <a:latin typeface="Libre Franklin"/>
                <a:ea typeface="Libre Franklin"/>
                <a:cs typeface="Libre Franklin"/>
                <a:sym typeface="Libre Franklin"/>
              </a:defRPr>
            </a:lvl3pPr>
            <a:lvl4pPr marL="0" lvl="3" indent="0" algn="l" rtl="0">
              <a:spcBef>
                <a:spcPts val="0"/>
              </a:spcBef>
              <a:buNone/>
              <a:defRPr sz="600" b="0" i="0" u="none" strike="noStrike" cap="none">
                <a:solidFill>
                  <a:schemeClr val="dk2"/>
                </a:solidFill>
                <a:latin typeface="Libre Franklin"/>
                <a:ea typeface="Libre Franklin"/>
                <a:cs typeface="Libre Franklin"/>
                <a:sym typeface="Libre Franklin"/>
              </a:defRPr>
            </a:lvl4pPr>
            <a:lvl5pPr marL="0" lvl="4" indent="0" algn="l" rtl="0">
              <a:spcBef>
                <a:spcPts val="0"/>
              </a:spcBef>
              <a:buNone/>
              <a:defRPr sz="600" b="0" i="0" u="none" strike="noStrike" cap="none">
                <a:solidFill>
                  <a:schemeClr val="dk2"/>
                </a:solidFill>
                <a:latin typeface="Libre Franklin"/>
                <a:ea typeface="Libre Franklin"/>
                <a:cs typeface="Libre Franklin"/>
                <a:sym typeface="Libre Franklin"/>
              </a:defRPr>
            </a:lvl5pPr>
            <a:lvl6pPr marL="0" lvl="5" indent="0" algn="l" rtl="0">
              <a:spcBef>
                <a:spcPts val="0"/>
              </a:spcBef>
              <a:buNone/>
              <a:defRPr sz="600" b="0" i="0" u="none" strike="noStrike" cap="none">
                <a:solidFill>
                  <a:schemeClr val="dk2"/>
                </a:solidFill>
                <a:latin typeface="Libre Franklin"/>
                <a:ea typeface="Libre Franklin"/>
                <a:cs typeface="Libre Franklin"/>
                <a:sym typeface="Libre Franklin"/>
              </a:defRPr>
            </a:lvl6pPr>
            <a:lvl7pPr marL="0" lvl="6" indent="0" algn="l" rtl="0">
              <a:spcBef>
                <a:spcPts val="0"/>
              </a:spcBef>
              <a:buNone/>
              <a:defRPr sz="600" b="0" i="0" u="none" strike="noStrike" cap="none">
                <a:solidFill>
                  <a:schemeClr val="dk2"/>
                </a:solidFill>
                <a:latin typeface="Libre Franklin"/>
                <a:ea typeface="Libre Franklin"/>
                <a:cs typeface="Libre Franklin"/>
                <a:sym typeface="Libre Franklin"/>
              </a:defRPr>
            </a:lvl7pPr>
            <a:lvl8pPr marL="0" lvl="7" indent="0" algn="l" rtl="0">
              <a:spcBef>
                <a:spcPts val="0"/>
              </a:spcBef>
              <a:buNone/>
              <a:defRPr sz="600" b="0" i="0" u="none" strike="noStrike" cap="none">
                <a:solidFill>
                  <a:schemeClr val="dk2"/>
                </a:solidFill>
                <a:latin typeface="Libre Franklin"/>
                <a:ea typeface="Libre Franklin"/>
                <a:cs typeface="Libre Franklin"/>
                <a:sym typeface="Libre Franklin"/>
              </a:defRPr>
            </a:lvl8pPr>
            <a:lvl9pPr marL="0" lvl="8" indent="0" algn="l" rtl="0">
              <a:spcBef>
                <a:spcPts val="0"/>
              </a:spcBef>
              <a:buNone/>
              <a:defRPr sz="600" b="0" i="0" u="none" strike="noStrike" cap="none">
                <a:solidFill>
                  <a:schemeClr val="dk2"/>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rgbClr val="3F3F3F"/>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4" name="Google Shape;64;p15"/>
          <p:cNvSpPr txBox="1">
            <a:spLocks noGrp="1"/>
          </p:cNvSpPr>
          <p:nvPr>
            <p:ph type="body" idx="1"/>
          </p:nvPr>
        </p:nvSpPr>
        <p:spPr>
          <a:xfrm>
            <a:off x="822960" y="1590675"/>
            <a:ext cx="3480000" cy="2811300"/>
          </a:xfrm>
          <a:prstGeom prst="rect">
            <a:avLst/>
          </a:prstGeom>
          <a:noFill/>
          <a:ln>
            <a:noFill/>
          </a:ln>
        </p:spPr>
        <p:txBody>
          <a:bodyPr spcFirstLastPara="1" wrap="square" lIns="0" tIns="34275" rIns="0" bIns="34275" anchor="t" anchorCtr="0">
            <a:normAutofit/>
          </a:bodyPr>
          <a:lstStyle>
            <a:lvl1pPr marL="457200" lvl="0" indent="-317500" algn="l" rtl="0">
              <a:lnSpc>
                <a:spcPct val="110000"/>
              </a:lnSpc>
              <a:spcBef>
                <a:spcPts val="900"/>
              </a:spcBef>
              <a:spcAft>
                <a:spcPts val="0"/>
              </a:spcAft>
              <a:buSzPts val="1400"/>
              <a:buChar char="●"/>
              <a:defRPr/>
            </a:lvl1pPr>
            <a:lvl2pPr marL="914400" lvl="1" indent="-317500" algn="l" rtl="0">
              <a:lnSpc>
                <a:spcPct val="100000"/>
              </a:lnSpc>
              <a:spcBef>
                <a:spcPts val="200"/>
              </a:spcBef>
              <a:spcAft>
                <a:spcPts val="0"/>
              </a:spcAft>
              <a:buClr>
                <a:srgbClr val="3F3F3F"/>
              </a:buClr>
              <a:buSzPts val="1400"/>
              <a:buChar char="○"/>
              <a:defRPr/>
            </a:lvl2pPr>
            <a:lvl3pPr marL="1371600" lvl="2" indent="-317500" algn="l" rtl="0">
              <a:lnSpc>
                <a:spcPct val="100000"/>
              </a:lnSpc>
              <a:spcBef>
                <a:spcPts val="300"/>
              </a:spcBef>
              <a:spcAft>
                <a:spcPts val="0"/>
              </a:spcAft>
              <a:buClr>
                <a:srgbClr val="3F3F3F"/>
              </a:buClr>
              <a:buSzPts val="1400"/>
              <a:buChar char="■"/>
              <a:defRPr/>
            </a:lvl3pPr>
            <a:lvl4pPr marL="1828800" lvl="3" indent="-317500" algn="l" rtl="0">
              <a:lnSpc>
                <a:spcPct val="100000"/>
              </a:lnSpc>
              <a:spcBef>
                <a:spcPts val="300"/>
              </a:spcBef>
              <a:spcAft>
                <a:spcPts val="0"/>
              </a:spcAft>
              <a:buClr>
                <a:srgbClr val="3F3F3F"/>
              </a:buClr>
              <a:buSzPts val="1400"/>
              <a:buChar char="●"/>
              <a:defRPr/>
            </a:lvl4pPr>
            <a:lvl5pPr marL="2286000" lvl="4" indent="-317500" algn="l" rtl="0">
              <a:lnSpc>
                <a:spcPct val="100000"/>
              </a:lnSpc>
              <a:spcBef>
                <a:spcPts val="300"/>
              </a:spcBef>
              <a:spcAft>
                <a:spcPts val="0"/>
              </a:spcAft>
              <a:buClr>
                <a:srgbClr val="3F3F3F"/>
              </a:buClr>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65" name="Google Shape;65;p15"/>
          <p:cNvSpPr txBox="1">
            <a:spLocks noGrp="1"/>
          </p:cNvSpPr>
          <p:nvPr>
            <p:ph type="body" idx="2"/>
          </p:nvPr>
        </p:nvSpPr>
        <p:spPr>
          <a:xfrm>
            <a:off x="4886958" y="1590675"/>
            <a:ext cx="3480000" cy="2811300"/>
          </a:xfrm>
          <a:prstGeom prst="rect">
            <a:avLst/>
          </a:prstGeom>
          <a:noFill/>
          <a:ln>
            <a:noFill/>
          </a:ln>
        </p:spPr>
        <p:txBody>
          <a:bodyPr spcFirstLastPara="1" wrap="square" lIns="0" tIns="34275" rIns="0" bIns="34275" anchor="t" anchorCtr="0">
            <a:normAutofit/>
          </a:bodyPr>
          <a:lstStyle>
            <a:lvl1pPr marL="457200" lvl="0" indent="-317500" algn="l" rtl="0">
              <a:lnSpc>
                <a:spcPct val="110000"/>
              </a:lnSpc>
              <a:spcBef>
                <a:spcPts val="900"/>
              </a:spcBef>
              <a:spcAft>
                <a:spcPts val="0"/>
              </a:spcAft>
              <a:buSzPts val="1400"/>
              <a:buChar char="●"/>
              <a:defRPr/>
            </a:lvl1pPr>
            <a:lvl2pPr marL="914400" lvl="1" indent="-317500" algn="l" rtl="0">
              <a:lnSpc>
                <a:spcPct val="100000"/>
              </a:lnSpc>
              <a:spcBef>
                <a:spcPts val="200"/>
              </a:spcBef>
              <a:spcAft>
                <a:spcPts val="0"/>
              </a:spcAft>
              <a:buClr>
                <a:srgbClr val="3F3F3F"/>
              </a:buClr>
              <a:buSzPts val="1400"/>
              <a:buChar char="○"/>
              <a:defRPr/>
            </a:lvl2pPr>
            <a:lvl3pPr marL="1371600" lvl="2" indent="-317500" algn="l" rtl="0">
              <a:lnSpc>
                <a:spcPct val="100000"/>
              </a:lnSpc>
              <a:spcBef>
                <a:spcPts val="300"/>
              </a:spcBef>
              <a:spcAft>
                <a:spcPts val="0"/>
              </a:spcAft>
              <a:buClr>
                <a:srgbClr val="3F3F3F"/>
              </a:buClr>
              <a:buSzPts val="1400"/>
              <a:buChar char="■"/>
              <a:defRPr/>
            </a:lvl3pPr>
            <a:lvl4pPr marL="1828800" lvl="3" indent="-317500" algn="l" rtl="0">
              <a:lnSpc>
                <a:spcPct val="100000"/>
              </a:lnSpc>
              <a:spcBef>
                <a:spcPts val="300"/>
              </a:spcBef>
              <a:spcAft>
                <a:spcPts val="0"/>
              </a:spcAft>
              <a:buClr>
                <a:srgbClr val="3F3F3F"/>
              </a:buClr>
              <a:buSzPts val="1400"/>
              <a:buChar char="●"/>
              <a:defRPr/>
            </a:lvl4pPr>
            <a:lvl5pPr marL="2286000" lvl="4" indent="-317500" algn="l" rtl="0">
              <a:lnSpc>
                <a:spcPct val="100000"/>
              </a:lnSpc>
              <a:spcBef>
                <a:spcPts val="300"/>
              </a:spcBef>
              <a:spcAft>
                <a:spcPts val="0"/>
              </a:spcAft>
              <a:buClr>
                <a:srgbClr val="3F3F3F"/>
              </a:buClr>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66" name="Google Shape;66;p15"/>
          <p:cNvSpPr txBox="1">
            <a:spLocks noGrp="1"/>
          </p:cNvSpPr>
          <p:nvPr>
            <p:ph type="dt" idx="10"/>
          </p:nvPr>
        </p:nvSpPr>
        <p:spPr>
          <a:xfrm>
            <a:off x="6163819" y="4835128"/>
            <a:ext cx="19386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7" name="Google Shape;67;p15"/>
          <p:cNvSpPr txBox="1">
            <a:spLocks noGrp="1"/>
          </p:cNvSpPr>
          <p:nvPr>
            <p:ph type="ftr" idx="11"/>
          </p:nvPr>
        </p:nvSpPr>
        <p:spPr>
          <a:xfrm>
            <a:off x="822959" y="4835128"/>
            <a:ext cx="51138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8" name="Google Shape;68;p15"/>
          <p:cNvSpPr txBox="1">
            <a:spLocks noGrp="1"/>
          </p:cNvSpPr>
          <p:nvPr>
            <p:ph type="sldNum" idx="12"/>
          </p:nvPr>
        </p:nvSpPr>
        <p:spPr>
          <a:xfrm>
            <a:off x="8245187" y="4835128"/>
            <a:ext cx="585000" cy="2739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rgbClr val="3F3F3F"/>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 name="Google Shape;71;p16"/>
          <p:cNvSpPr txBox="1">
            <a:spLocks noGrp="1"/>
          </p:cNvSpPr>
          <p:nvPr>
            <p:ph type="body" idx="1"/>
          </p:nvPr>
        </p:nvSpPr>
        <p:spPr>
          <a:xfrm>
            <a:off x="822960" y="1581151"/>
            <a:ext cx="7543800" cy="2820600"/>
          </a:xfrm>
          <a:prstGeom prst="rect">
            <a:avLst/>
          </a:prstGeom>
          <a:noFill/>
          <a:ln>
            <a:noFill/>
          </a:ln>
        </p:spPr>
        <p:txBody>
          <a:bodyPr spcFirstLastPara="1" wrap="square" lIns="0" tIns="34275" rIns="0" bIns="34275" anchor="t" anchorCtr="0">
            <a:normAutofit/>
          </a:bodyPr>
          <a:lstStyle>
            <a:lvl1pPr marL="457200" lvl="0" indent="-317500" algn="l" rtl="0">
              <a:lnSpc>
                <a:spcPct val="110000"/>
              </a:lnSpc>
              <a:spcBef>
                <a:spcPts val="900"/>
              </a:spcBef>
              <a:spcAft>
                <a:spcPts val="0"/>
              </a:spcAft>
              <a:buSzPts val="1400"/>
              <a:buChar char="●"/>
              <a:defRPr/>
            </a:lvl1pPr>
            <a:lvl2pPr marL="914400" lvl="1" indent="-317500" algn="l" rtl="0">
              <a:lnSpc>
                <a:spcPct val="100000"/>
              </a:lnSpc>
              <a:spcBef>
                <a:spcPts val="200"/>
              </a:spcBef>
              <a:spcAft>
                <a:spcPts val="0"/>
              </a:spcAft>
              <a:buClr>
                <a:srgbClr val="3F3F3F"/>
              </a:buClr>
              <a:buSzPts val="1400"/>
              <a:buChar char="○"/>
              <a:defRPr/>
            </a:lvl2pPr>
            <a:lvl3pPr marL="1371600" lvl="2" indent="-317500" algn="l" rtl="0">
              <a:lnSpc>
                <a:spcPct val="100000"/>
              </a:lnSpc>
              <a:spcBef>
                <a:spcPts val="300"/>
              </a:spcBef>
              <a:spcAft>
                <a:spcPts val="0"/>
              </a:spcAft>
              <a:buClr>
                <a:srgbClr val="3F3F3F"/>
              </a:buClr>
              <a:buSzPts val="1400"/>
              <a:buChar char="■"/>
              <a:defRPr/>
            </a:lvl3pPr>
            <a:lvl4pPr marL="1828800" lvl="3" indent="-317500" algn="l" rtl="0">
              <a:lnSpc>
                <a:spcPct val="100000"/>
              </a:lnSpc>
              <a:spcBef>
                <a:spcPts val="300"/>
              </a:spcBef>
              <a:spcAft>
                <a:spcPts val="0"/>
              </a:spcAft>
              <a:buClr>
                <a:srgbClr val="3F3F3F"/>
              </a:buClr>
              <a:buSzPts val="1400"/>
              <a:buChar char="●"/>
              <a:defRPr/>
            </a:lvl4pPr>
            <a:lvl5pPr marL="2286000" lvl="4" indent="-317500" algn="l" rtl="0">
              <a:lnSpc>
                <a:spcPct val="100000"/>
              </a:lnSpc>
              <a:spcBef>
                <a:spcPts val="300"/>
              </a:spcBef>
              <a:spcAft>
                <a:spcPts val="0"/>
              </a:spcAft>
              <a:buClr>
                <a:srgbClr val="3F3F3F"/>
              </a:buClr>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72" name="Google Shape;72;p16"/>
          <p:cNvSpPr txBox="1">
            <a:spLocks noGrp="1"/>
          </p:cNvSpPr>
          <p:nvPr>
            <p:ph type="dt" idx="10"/>
          </p:nvPr>
        </p:nvSpPr>
        <p:spPr>
          <a:xfrm>
            <a:off x="6163819" y="4835128"/>
            <a:ext cx="19386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73" name="Google Shape;73;p16"/>
          <p:cNvSpPr txBox="1">
            <a:spLocks noGrp="1"/>
          </p:cNvSpPr>
          <p:nvPr>
            <p:ph type="ftr" idx="11"/>
          </p:nvPr>
        </p:nvSpPr>
        <p:spPr>
          <a:xfrm>
            <a:off x="822959" y="4835128"/>
            <a:ext cx="51138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74" name="Google Shape;74;p16"/>
          <p:cNvSpPr txBox="1">
            <a:spLocks noGrp="1"/>
          </p:cNvSpPr>
          <p:nvPr>
            <p:ph type="sldNum" idx="12"/>
          </p:nvPr>
        </p:nvSpPr>
        <p:spPr>
          <a:xfrm>
            <a:off x="8245187" y="4835128"/>
            <a:ext cx="585000" cy="2739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with Caption 1">
  <p:cSld name="OBJECT_WITH_CAPTION_TEXT_1">
    <p:spTree>
      <p:nvGrpSpPr>
        <p:cNvPr id="1" name="Shape 75"/>
        <p:cNvGrpSpPr/>
        <p:nvPr/>
      </p:nvGrpSpPr>
      <p:grpSpPr>
        <a:xfrm>
          <a:off x="0" y="0"/>
          <a:ext cx="0" cy="0"/>
          <a:chOff x="0" y="0"/>
          <a:chExt cx="0" cy="0"/>
        </a:xfrm>
      </p:grpSpPr>
      <p:sp>
        <p:nvSpPr>
          <p:cNvPr id="76" name="Google Shape;76;p17"/>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7" name="Google Shape;77;p17"/>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rmAutofit/>
          </a:bodyPr>
          <a:lstStyle>
            <a:lvl1pPr marL="457200" lvl="0" indent="-381000" algn="l" rtl="0">
              <a:lnSpc>
                <a:spcPct val="90000"/>
              </a:lnSpc>
              <a:spcBef>
                <a:spcPts val="800"/>
              </a:spcBef>
              <a:spcAft>
                <a:spcPts val="0"/>
              </a:spcAft>
              <a:buClr>
                <a:schemeClr val="dk1"/>
              </a:buClr>
              <a:buSzPts val="2400"/>
              <a:buChar char="●"/>
              <a:defRPr sz="2400"/>
            </a:lvl1pPr>
            <a:lvl2pPr marL="914400" lvl="1" indent="-361950" algn="l" rtl="0">
              <a:lnSpc>
                <a:spcPct val="90000"/>
              </a:lnSpc>
              <a:spcBef>
                <a:spcPts val="1600"/>
              </a:spcBef>
              <a:spcAft>
                <a:spcPts val="0"/>
              </a:spcAft>
              <a:buClr>
                <a:schemeClr val="dk1"/>
              </a:buClr>
              <a:buSzPts val="2100"/>
              <a:buChar char="○"/>
              <a:defRPr sz="2100"/>
            </a:lvl2pPr>
            <a:lvl3pPr marL="1371600" lvl="2" indent="-342900" algn="l" rtl="0">
              <a:lnSpc>
                <a:spcPct val="90000"/>
              </a:lnSpc>
              <a:spcBef>
                <a:spcPts val="1600"/>
              </a:spcBef>
              <a:spcAft>
                <a:spcPts val="0"/>
              </a:spcAft>
              <a:buClr>
                <a:schemeClr val="dk1"/>
              </a:buClr>
              <a:buSzPts val="1800"/>
              <a:buChar char="■"/>
              <a:defRPr sz="1800"/>
            </a:lvl3pPr>
            <a:lvl4pPr marL="1828800" lvl="3" indent="-323850" algn="l" rtl="0">
              <a:lnSpc>
                <a:spcPct val="90000"/>
              </a:lnSpc>
              <a:spcBef>
                <a:spcPts val="1600"/>
              </a:spcBef>
              <a:spcAft>
                <a:spcPts val="0"/>
              </a:spcAft>
              <a:buClr>
                <a:schemeClr val="dk1"/>
              </a:buClr>
              <a:buSzPts val="1500"/>
              <a:buChar char="●"/>
              <a:defRPr sz="1500"/>
            </a:lvl4pPr>
            <a:lvl5pPr marL="2286000" lvl="4" indent="-323850" algn="l" rtl="0">
              <a:lnSpc>
                <a:spcPct val="90000"/>
              </a:lnSpc>
              <a:spcBef>
                <a:spcPts val="1600"/>
              </a:spcBef>
              <a:spcAft>
                <a:spcPts val="0"/>
              </a:spcAft>
              <a:buClr>
                <a:schemeClr val="dk1"/>
              </a:buClr>
              <a:buSzPts val="1500"/>
              <a:buChar char="○"/>
              <a:defRPr sz="1500"/>
            </a:lvl5pPr>
            <a:lvl6pPr marL="2743200" lvl="5" indent="-323850" algn="l" rtl="0">
              <a:lnSpc>
                <a:spcPct val="90000"/>
              </a:lnSpc>
              <a:spcBef>
                <a:spcPts val="1600"/>
              </a:spcBef>
              <a:spcAft>
                <a:spcPts val="0"/>
              </a:spcAft>
              <a:buClr>
                <a:schemeClr val="dk1"/>
              </a:buClr>
              <a:buSzPts val="1500"/>
              <a:buChar char="■"/>
              <a:defRPr sz="1500"/>
            </a:lvl6pPr>
            <a:lvl7pPr marL="3200400" lvl="6" indent="-323850" algn="l" rtl="0">
              <a:lnSpc>
                <a:spcPct val="90000"/>
              </a:lnSpc>
              <a:spcBef>
                <a:spcPts val="1600"/>
              </a:spcBef>
              <a:spcAft>
                <a:spcPts val="0"/>
              </a:spcAft>
              <a:buClr>
                <a:schemeClr val="dk1"/>
              </a:buClr>
              <a:buSzPts val="1500"/>
              <a:buChar char="●"/>
              <a:defRPr sz="1500"/>
            </a:lvl7pPr>
            <a:lvl8pPr marL="3657600" lvl="7" indent="-323850" algn="l" rtl="0">
              <a:lnSpc>
                <a:spcPct val="90000"/>
              </a:lnSpc>
              <a:spcBef>
                <a:spcPts val="1600"/>
              </a:spcBef>
              <a:spcAft>
                <a:spcPts val="0"/>
              </a:spcAft>
              <a:buClr>
                <a:schemeClr val="dk1"/>
              </a:buClr>
              <a:buSzPts val="1500"/>
              <a:buChar char="○"/>
              <a:defRPr sz="1500"/>
            </a:lvl8pPr>
            <a:lvl9pPr marL="4114800" lvl="8" indent="-323850" algn="l" rtl="0">
              <a:lnSpc>
                <a:spcPct val="90000"/>
              </a:lnSpc>
              <a:spcBef>
                <a:spcPts val="1600"/>
              </a:spcBef>
              <a:spcAft>
                <a:spcPts val="1600"/>
              </a:spcAft>
              <a:buClr>
                <a:schemeClr val="dk1"/>
              </a:buClr>
              <a:buSzPts val="1500"/>
              <a:buChar char="■"/>
              <a:defRPr sz="1500"/>
            </a:lvl9pPr>
          </a:lstStyle>
          <a:p>
            <a:endParaRPr/>
          </a:p>
        </p:txBody>
      </p:sp>
      <p:sp>
        <p:nvSpPr>
          <p:cNvPr id="78" name="Google Shape;78;p17"/>
          <p:cNvSpPr txBox="1">
            <a:spLocks noGrp="1"/>
          </p:cNvSpPr>
          <p:nvPr>
            <p:ph type="body" idx="2"/>
          </p:nvPr>
        </p:nvSpPr>
        <p:spPr>
          <a:xfrm>
            <a:off x="629841" y="1543050"/>
            <a:ext cx="2949000" cy="28587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1600"/>
              </a:spcBef>
              <a:spcAft>
                <a:spcPts val="0"/>
              </a:spcAft>
              <a:buClr>
                <a:schemeClr val="dk1"/>
              </a:buClr>
              <a:buSzPts val="1100"/>
              <a:buNone/>
              <a:defRPr sz="1100"/>
            </a:lvl2pPr>
            <a:lvl3pPr marL="1371600" lvl="2" indent="-228600" algn="l" rtl="0">
              <a:lnSpc>
                <a:spcPct val="90000"/>
              </a:lnSpc>
              <a:spcBef>
                <a:spcPts val="1600"/>
              </a:spcBef>
              <a:spcAft>
                <a:spcPts val="0"/>
              </a:spcAft>
              <a:buClr>
                <a:schemeClr val="dk1"/>
              </a:buClr>
              <a:buSzPts val="900"/>
              <a:buNone/>
              <a:defRPr sz="900"/>
            </a:lvl3pPr>
            <a:lvl4pPr marL="1828800" lvl="3" indent="-228600" algn="l" rtl="0">
              <a:lnSpc>
                <a:spcPct val="90000"/>
              </a:lnSpc>
              <a:spcBef>
                <a:spcPts val="1600"/>
              </a:spcBef>
              <a:spcAft>
                <a:spcPts val="0"/>
              </a:spcAft>
              <a:buClr>
                <a:schemeClr val="dk1"/>
              </a:buClr>
              <a:buSzPts val="800"/>
              <a:buNone/>
              <a:defRPr sz="800"/>
            </a:lvl4pPr>
            <a:lvl5pPr marL="2286000" lvl="4" indent="-228600" algn="l" rtl="0">
              <a:lnSpc>
                <a:spcPct val="90000"/>
              </a:lnSpc>
              <a:spcBef>
                <a:spcPts val="1600"/>
              </a:spcBef>
              <a:spcAft>
                <a:spcPts val="0"/>
              </a:spcAft>
              <a:buClr>
                <a:schemeClr val="dk1"/>
              </a:buClr>
              <a:buSzPts val="800"/>
              <a:buNone/>
              <a:defRPr sz="800"/>
            </a:lvl5pPr>
            <a:lvl6pPr marL="2743200" lvl="5" indent="-228600" algn="l" rtl="0">
              <a:lnSpc>
                <a:spcPct val="90000"/>
              </a:lnSpc>
              <a:spcBef>
                <a:spcPts val="1600"/>
              </a:spcBef>
              <a:spcAft>
                <a:spcPts val="0"/>
              </a:spcAft>
              <a:buClr>
                <a:schemeClr val="dk1"/>
              </a:buClr>
              <a:buSzPts val="800"/>
              <a:buNone/>
              <a:defRPr sz="800"/>
            </a:lvl6pPr>
            <a:lvl7pPr marL="3200400" lvl="6" indent="-228600" algn="l" rtl="0">
              <a:lnSpc>
                <a:spcPct val="90000"/>
              </a:lnSpc>
              <a:spcBef>
                <a:spcPts val="1600"/>
              </a:spcBef>
              <a:spcAft>
                <a:spcPts val="0"/>
              </a:spcAft>
              <a:buClr>
                <a:schemeClr val="dk1"/>
              </a:buClr>
              <a:buSzPts val="800"/>
              <a:buNone/>
              <a:defRPr sz="800"/>
            </a:lvl7pPr>
            <a:lvl8pPr marL="3657600" lvl="7" indent="-228600" algn="l" rtl="0">
              <a:lnSpc>
                <a:spcPct val="90000"/>
              </a:lnSpc>
              <a:spcBef>
                <a:spcPts val="1600"/>
              </a:spcBef>
              <a:spcAft>
                <a:spcPts val="0"/>
              </a:spcAft>
              <a:buClr>
                <a:schemeClr val="dk1"/>
              </a:buClr>
              <a:buSzPts val="800"/>
              <a:buNone/>
              <a:defRPr sz="800"/>
            </a:lvl8pPr>
            <a:lvl9pPr marL="4114800" lvl="8" indent="-228600" algn="l" rtl="0">
              <a:lnSpc>
                <a:spcPct val="90000"/>
              </a:lnSpc>
              <a:spcBef>
                <a:spcPts val="1600"/>
              </a:spcBef>
              <a:spcAft>
                <a:spcPts val="1600"/>
              </a:spcAft>
              <a:buClr>
                <a:schemeClr val="dk1"/>
              </a:buClr>
              <a:buSzPts val="800"/>
              <a:buNone/>
              <a:defRPr sz="800"/>
            </a:lvl9pPr>
          </a:lstStyle>
          <a:p>
            <a:endParaRPr/>
          </a:p>
        </p:txBody>
      </p:sp>
      <p:sp>
        <p:nvSpPr>
          <p:cNvPr id="79" name="Google Shape;79;p1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80" name="Google Shape;80;p1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81" name="Google Shape;81;p1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pccs.kepco.go.kr)"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
        <p:cNvGrpSpPr/>
        <p:nvPr/>
      </p:nvGrpSpPr>
      <p:grpSpPr>
        <a:xfrm>
          <a:off x="0" y="0"/>
          <a:ext cx="0" cy="0"/>
          <a:chOff x="0" y="0"/>
          <a:chExt cx="0" cy="0"/>
        </a:xfrm>
      </p:grpSpPr>
      <p:pic>
        <p:nvPicPr>
          <p:cNvPr id="87" name="Google Shape;87;p18"/>
          <p:cNvPicPr preferRelativeResize="0"/>
          <p:nvPr/>
        </p:nvPicPr>
        <p:blipFill>
          <a:blip r:embed="rId4">
            <a:alphaModFix/>
          </a:blip>
          <a:stretch>
            <a:fillRect/>
          </a:stretch>
        </p:blipFill>
        <p:spPr>
          <a:xfrm>
            <a:off x="7262625" y="157300"/>
            <a:ext cx="1663599" cy="1663599"/>
          </a:xfrm>
          <a:prstGeom prst="rect">
            <a:avLst/>
          </a:prstGeom>
          <a:noFill/>
          <a:ln>
            <a:noFill/>
          </a:ln>
        </p:spPr>
      </p:pic>
      <p:sp>
        <p:nvSpPr>
          <p:cNvPr id="88" name="Google Shape;88;p18"/>
          <p:cNvSpPr/>
          <p:nvPr/>
        </p:nvSpPr>
        <p:spPr>
          <a:xfrm>
            <a:off x="2058425" y="4090150"/>
            <a:ext cx="1800000" cy="344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8"/>
          <p:cNvSpPr txBox="1"/>
          <p:nvPr/>
        </p:nvSpPr>
        <p:spPr>
          <a:xfrm>
            <a:off x="1991900" y="4099150"/>
            <a:ext cx="1933200" cy="29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dirty="0">
                <a:solidFill>
                  <a:srgbClr val="434343"/>
                </a:solidFill>
                <a:latin typeface="Poppins Medium"/>
                <a:ea typeface="Poppins Medium"/>
                <a:cs typeface="Poppins Medium"/>
                <a:sym typeface="Poppins Medium"/>
              </a:rPr>
              <a:t>SEP 23rd  | PARIS</a:t>
            </a:r>
            <a:endParaRPr sz="1000" dirty="0">
              <a:solidFill>
                <a:srgbClr val="434343"/>
              </a:solidFill>
              <a:latin typeface="Poppins Medium"/>
              <a:ea typeface="Poppins Medium"/>
              <a:cs typeface="Poppins Medium"/>
              <a:sym typeface="Poppins Medium"/>
            </a:endParaRPr>
          </a:p>
        </p:txBody>
      </p:sp>
      <p:sp>
        <p:nvSpPr>
          <p:cNvPr id="90" name="Google Shape;90;p18"/>
          <p:cNvSpPr txBox="1"/>
          <p:nvPr/>
        </p:nvSpPr>
        <p:spPr>
          <a:xfrm>
            <a:off x="695325" y="1589850"/>
            <a:ext cx="6877050" cy="1477297"/>
          </a:xfrm>
          <a:prstGeom prst="rect">
            <a:avLst/>
          </a:prstGeom>
          <a:noFill/>
          <a:ln>
            <a:noFill/>
          </a:ln>
        </p:spPr>
        <p:txBody>
          <a:bodyPr spcFirstLastPara="1" wrap="square" lIns="91425" tIns="91425" rIns="91425" bIns="91425" anchor="t" anchorCtr="0">
            <a:spAutoFit/>
          </a:bodyPr>
          <a:lstStyle/>
          <a:p>
            <a:pPr lvl="0" algn="ctr"/>
            <a:r>
              <a:rPr lang="en-GB" sz="2800" b="1" dirty="0">
                <a:solidFill>
                  <a:srgbClr val="2DC5FA"/>
                </a:solidFill>
                <a:latin typeface="Poppins"/>
                <a:ea typeface="Poppins"/>
                <a:cs typeface="Poppins"/>
                <a:sym typeface="Poppins"/>
              </a:rPr>
              <a:t>Steel Industry Energy Consumption </a:t>
            </a:r>
          </a:p>
          <a:p>
            <a:pPr lvl="0" algn="ctr"/>
            <a:r>
              <a:rPr lang="en-GB" sz="2800" b="1" dirty="0">
                <a:solidFill>
                  <a:srgbClr val="2DC5FA"/>
                </a:solidFill>
                <a:latin typeface="Poppins"/>
                <a:ea typeface="Poppins"/>
                <a:cs typeface="Poppins"/>
                <a:sym typeface="Poppins"/>
              </a:rPr>
              <a:t>In a smart small-scale steel industry in South Korea </a:t>
            </a:r>
          </a:p>
        </p:txBody>
      </p:sp>
      <p:sp>
        <p:nvSpPr>
          <p:cNvPr id="91" name="Google Shape;91;p18"/>
          <p:cNvSpPr txBox="1"/>
          <p:nvPr/>
        </p:nvSpPr>
        <p:spPr>
          <a:xfrm>
            <a:off x="4538675" y="3568998"/>
            <a:ext cx="41079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dirty="0">
                <a:solidFill>
                  <a:srgbClr val="434343"/>
                </a:solidFill>
                <a:latin typeface="Poppins Medium"/>
                <a:ea typeface="Poppins Medium"/>
                <a:cs typeface="Poppins Medium"/>
                <a:sym typeface="Poppins Medium"/>
              </a:rPr>
              <a:t>Vithushan Vadivel</a:t>
            </a:r>
            <a:endParaRPr sz="2100" dirty="0">
              <a:solidFill>
                <a:srgbClr val="434343"/>
              </a:solidFill>
              <a:latin typeface="Poppins Medium"/>
              <a:ea typeface="Poppins Medium"/>
              <a:cs typeface="Poppins Medium"/>
              <a:sym typeface="Poppins Medium"/>
            </a:endParaRPr>
          </a:p>
        </p:txBody>
      </p:sp>
      <p:sp>
        <p:nvSpPr>
          <p:cNvPr id="2" name="TextBox 1"/>
          <p:cNvSpPr txBox="1"/>
          <p:nvPr/>
        </p:nvSpPr>
        <p:spPr>
          <a:xfrm>
            <a:off x="7496175" y="4724400"/>
            <a:ext cx="1647825" cy="338554"/>
          </a:xfrm>
          <a:prstGeom prst="rect">
            <a:avLst/>
          </a:prstGeom>
          <a:noFill/>
        </p:spPr>
        <p:txBody>
          <a:bodyPr wrap="square" rtlCol="0">
            <a:spAutoFit/>
          </a:bodyPr>
          <a:lstStyle/>
          <a:p>
            <a:r>
              <a:rPr lang="fr-FR" sz="1600" b="1" dirty="0">
                <a:solidFill>
                  <a:srgbClr val="00B0F0"/>
                </a:solidFill>
              </a:rPr>
              <a:t>DAFT JUL25</a:t>
            </a:r>
            <a:endParaRPr lang="en-GB" sz="1600" b="1" dirty="0">
              <a:solidFill>
                <a:srgbClr val="00B0F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8" name="Google Shape;118;p22"/>
          <p:cNvSpPr txBox="1"/>
          <p:nvPr/>
        </p:nvSpPr>
        <p:spPr>
          <a:xfrm>
            <a:off x="561000" y="428225"/>
            <a:ext cx="6336890" cy="494100"/>
          </a:xfrm>
          <a:prstGeom prst="rect">
            <a:avLst/>
          </a:prstGeom>
          <a:noFill/>
          <a:ln>
            <a:noFill/>
          </a:ln>
        </p:spPr>
        <p:txBody>
          <a:bodyPr spcFirstLastPara="1" wrap="square" lIns="91425" tIns="91425" rIns="91425" bIns="91425" anchor="t" anchorCtr="0">
            <a:noAutofit/>
          </a:bodyPr>
          <a:lstStyle/>
          <a:p>
            <a:pPr lvl="0">
              <a:spcAft>
                <a:spcPts val="1600"/>
              </a:spcAft>
            </a:pPr>
            <a:r>
              <a:rPr lang="en-GB" sz="2300" b="1" dirty="0">
                <a:solidFill>
                  <a:srgbClr val="2DC5FA"/>
                </a:solidFill>
                <a:latin typeface="Poppins"/>
                <a:ea typeface="Poppins"/>
                <a:cs typeface="Poppins"/>
                <a:sym typeface="Poppins"/>
              </a:rPr>
              <a:t>Exploratory Data analysis</a:t>
            </a:r>
          </a:p>
          <a:p>
            <a:pPr lvl="0">
              <a:spcAft>
                <a:spcPts val="1600"/>
              </a:spcAft>
            </a:pPr>
            <a:endParaRPr lang="fr-FR" sz="2300" b="1" dirty="0">
              <a:solidFill>
                <a:srgbClr val="2DC5FA"/>
              </a:solidFill>
              <a:latin typeface="Poppins"/>
              <a:ea typeface="Poppins"/>
              <a:cs typeface="Poppins"/>
              <a:sym typeface="Poppins"/>
            </a:endParaRPr>
          </a:p>
          <a:p>
            <a:pPr lvl="0">
              <a:spcAft>
                <a:spcPts val="1600"/>
              </a:spcAft>
            </a:pPr>
            <a:endParaRPr lang="en-GB" sz="2300" b="1" dirty="0">
              <a:solidFill>
                <a:srgbClr val="2DC5FA"/>
              </a:solidFill>
              <a:latin typeface="Poppins"/>
              <a:ea typeface="Poppins"/>
              <a:cs typeface="Poppins"/>
              <a:sym typeface="Poppins"/>
            </a:endParaRPr>
          </a:p>
        </p:txBody>
      </p:sp>
      <p:pic>
        <p:nvPicPr>
          <p:cNvPr id="2" name="Picture 1"/>
          <p:cNvPicPr>
            <a:picLocks noChangeAspect="1"/>
          </p:cNvPicPr>
          <p:nvPr/>
        </p:nvPicPr>
        <p:blipFill>
          <a:blip r:embed="rId4"/>
          <a:stretch>
            <a:fillRect/>
          </a:stretch>
        </p:blipFill>
        <p:spPr>
          <a:xfrm>
            <a:off x="492268" y="1557210"/>
            <a:ext cx="3952512" cy="2578881"/>
          </a:xfrm>
          <a:prstGeom prst="rect">
            <a:avLst/>
          </a:prstGeom>
        </p:spPr>
      </p:pic>
      <p:pic>
        <p:nvPicPr>
          <p:cNvPr id="3" name="Picture 2"/>
          <p:cNvPicPr>
            <a:picLocks noChangeAspect="1"/>
          </p:cNvPicPr>
          <p:nvPr/>
        </p:nvPicPr>
        <p:blipFill>
          <a:blip r:embed="rId5"/>
          <a:stretch>
            <a:fillRect/>
          </a:stretch>
        </p:blipFill>
        <p:spPr>
          <a:xfrm>
            <a:off x="4444780" y="1566735"/>
            <a:ext cx="4203041" cy="2805240"/>
          </a:xfrm>
          <a:prstGeom prst="rect">
            <a:avLst/>
          </a:prstGeom>
        </p:spPr>
      </p:pic>
      <p:sp>
        <p:nvSpPr>
          <p:cNvPr id="7" name="Google Shape;117;p22"/>
          <p:cNvSpPr txBox="1"/>
          <p:nvPr/>
        </p:nvSpPr>
        <p:spPr>
          <a:xfrm>
            <a:off x="594119" y="757955"/>
            <a:ext cx="7574573" cy="1068400"/>
          </a:xfrm>
          <a:prstGeom prst="rect">
            <a:avLst/>
          </a:prstGeom>
          <a:noFill/>
          <a:ln>
            <a:noFill/>
          </a:ln>
        </p:spPr>
        <p:txBody>
          <a:bodyPr spcFirstLastPara="1" wrap="square" lIns="91425" tIns="91425" rIns="91425" bIns="91425" anchor="t" anchorCtr="0">
            <a:noAutofit/>
          </a:bodyPr>
          <a:lstStyle/>
          <a:p>
            <a:pPr lvl="0" algn="l" rtl="0">
              <a:lnSpc>
                <a:spcPct val="100000"/>
              </a:lnSpc>
              <a:spcBef>
                <a:spcPts val="0"/>
              </a:spcBef>
              <a:spcAft>
                <a:spcPts val="0"/>
              </a:spcAft>
            </a:pPr>
            <a:r>
              <a:rPr lang="de-DE" sz="1200" dirty="0">
                <a:solidFill>
                  <a:srgbClr val="434343"/>
                </a:solidFill>
                <a:latin typeface="Poppins Medium"/>
                <a:ea typeface="Poppins Medium"/>
                <a:cs typeface="Poppins Medium"/>
                <a:sym typeface="Poppins Medium"/>
              </a:rPr>
              <a:t>	</a:t>
            </a:r>
          </a:p>
          <a:p>
            <a:pPr lvl="0" algn="l" rtl="0">
              <a:lnSpc>
                <a:spcPct val="100000"/>
              </a:lnSpc>
              <a:spcBef>
                <a:spcPts val="0"/>
              </a:spcBef>
              <a:spcAft>
                <a:spcPts val="0"/>
              </a:spcAft>
            </a:pPr>
            <a:r>
              <a:rPr lang="de-DE" sz="1200" dirty="0">
                <a:solidFill>
                  <a:srgbClr val="434343"/>
                </a:solidFill>
                <a:latin typeface="Poppins Medium"/>
                <a:ea typeface="Poppins Medium"/>
                <a:cs typeface="Poppins Medium"/>
                <a:sym typeface="Poppins Medium"/>
              </a:rPr>
              <a:t>Scatterplot to show the correlations in between Usage of energy and Lagging current reactive power and Lagging current power factor</a:t>
            </a: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p:txBody>
      </p:sp>
    </p:spTree>
    <p:extLst>
      <p:ext uri="{BB962C8B-B14F-4D97-AF65-F5344CB8AC3E}">
        <p14:creationId xmlns:p14="http://schemas.microsoft.com/office/powerpoint/2010/main" val="3753884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txBox="1"/>
          <p:nvPr/>
        </p:nvSpPr>
        <p:spPr>
          <a:xfrm>
            <a:off x="671250" y="922325"/>
            <a:ext cx="4658700" cy="3348900"/>
          </a:xfrm>
          <a:prstGeom prst="rect">
            <a:avLst/>
          </a:prstGeom>
          <a:noFill/>
          <a:ln>
            <a:noFill/>
          </a:ln>
        </p:spPr>
        <p:txBody>
          <a:bodyPr spcFirstLastPara="1" wrap="square" lIns="91425" tIns="91425" rIns="91425" bIns="91425" anchor="t" anchorCtr="0">
            <a:noAutofit/>
          </a:bodyPr>
          <a:lstStyle/>
          <a:p>
            <a:pPr marL="171450" indent="-171450" rtl="0">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I decided to use a SQL database</a:t>
            </a:r>
          </a:p>
          <a:p>
            <a:pPr marL="171450" indent="-171450" rtl="0">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allows me to use my cleaned and converted data frames</a:t>
            </a:r>
          </a:p>
          <a:p>
            <a:pPr marL="171450" indent="-171450" rtl="0">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perform queries on a small level.</a:t>
            </a:r>
          </a:p>
          <a:p>
            <a:pPr marL="171450" indent="-171450" rtl="0">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link the different tables with each on their relational basis.</a:t>
            </a:r>
          </a:p>
          <a:p>
            <a:pPr marL="171450" indent="-171450" rtl="0">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do not care about object-oriented programming</a:t>
            </a:r>
          </a:p>
          <a:p>
            <a:pPr marL="171450" indent="-171450" rtl="0">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writing longer queries is acceptable</a:t>
            </a:r>
          </a:p>
          <a:p>
            <a:pPr marL="171450" indent="-171450" rtl="0">
              <a:spcBef>
                <a:spcPts val="0"/>
              </a:spcBef>
              <a:spcAft>
                <a:spcPts val="0"/>
              </a:spcAft>
              <a:buFont typeface="Wingdings" panose="05000000000000000000" pitchFamily="2" charset="2"/>
              <a:buChar char="§"/>
            </a:pPr>
            <a:endParaRPr lang="en-US" sz="1200" b="0" i="0" u="none" strike="noStrike" dirty="0">
              <a:solidFill>
                <a:srgbClr val="202124"/>
              </a:solidFill>
              <a:effectLst/>
              <a:latin typeface="Arial" panose="020B0604020202020204" pitchFamily="34" charset="0"/>
            </a:endParaRPr>
          </a:p>
          <a:p>
            <a:pPr rtl="0">
              <a:spcBef>
                <a:spcPts val="0"/>
              </a:spcBef>
              <a:spcAft>
                <a:spcPts val="0"/>
              </a:spcAft>
            </a:pPr>
            <a:r>
              <a:rPr lang="en-US" b="1" i="0" u="none" strike="noStrike" dirty="0">
                <a:solidFill>
                  <a:srgbClr val="202124"/>
                </a:solidFill>
                <a:effectLst/>
                <a:latin typeface="Arial" panose="020B0604020202020204" pitchFamily="34" charset="0"/>
              </a:rPr>
              <a:t>The most important factor is to be able to work with the output of my data cleaning process: structured data</a:t>
            </a:r>
          </a:p>
          <a:p>
            <a:pPr rtl="0">
              <a:spcBef>
                <a:spcPts val="0"/>
              </a:spcBef>
              <a:spcAft>
                <a:spcPts val="0"/>
              </a:spcAft>
            </a:pPr>
            <a:endParaRPr lang="en-US" b="1" i="0" u="none" strike="noStrike" dirty="0">
              <a:solidFill>
                <a:srgbClr val="202124"/>
              </a:solidFill>
              <a:effectLst/>
              <a:latin typeface="Arial" panose="020B0604020202020204" pitchFamily="34" charset="0"/>
            </a:endParaRPr>
          </a:p>
          <a:p>
            <a:pPr marL="171450" indent="-171450" rtl="0">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The relational database I will use is MySQL</a:t>
            </a:r>
            <a:r>
              <a:rPr lang="en-US" sz="1600" dirty="0"/>
              <a:t/>
            </a:r>
            <a:br>
              <a:rPr lang="en-US" sz="1600" dirty="0"/>
            </a:br>
            <a:endParaRPr sz="1200" dirty="0">
              <a:solidFill>
                <a:srgbClr val="434343"/>
              </a:solidFill>
              <a:latin typeface="Poppins Medium"/>
              <a:ea typeface="Poppins Medium"/>
              <a:cs typeface="Poppins Medium"/>
              <a:sym typeface="Poppins Medium"/>
            </a:endParaRPr>
          </a:p>
        </p:txBody>
      </p:sp>
      <p:sp>
        <p:nvSpPr>
          <p:cNvPr id="124" name="Google Shape;124;p23"/>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Data base comparison</a:t>
            </a:r>
            <a:endParaRPr sz="2300" b="1" dirty="0">
              <a:solidFill>
                <a:srgbClr val="2DC5FA"/>
              </a:solidFill>
              <a:latin typeface="Poppins"/>
              <a:ea typeface="Poppins"/>
              <a:cs typeface="Poppins"/>
              <a:sym typeface="Poppins"/>
            </a:endParaRPr>
          </a:p>
        </p:txBody>
      </p:sp>
      <p:sp>
        <p:nvSpPr>
          <p:cNvPr id="3" name="Rectangle 1">
            <a:extLst>
              <a:ext uri="{FF2B5EF4-FFF2-40B4-BE49-F238E27FC236}">
                <a16:creationId xmlns:a16="http://schemas.microsoft.com/office/drawing/2014/main" id="{B9941525-9D27-06B6-15D8-C7E438464662}"/>
              </a:ext>
            </a:extLst>
          </p:cNvPr>
          <p:cNvSpPr>
            <a:spLocks noChangeArrowheads="1"/>
          </p:cNvSpPr>
          <p:nvPr/>
        </p:nvSpPr>
        <p:spPr bwMode="auto">
          <a:xfrm>
            <a:off x="2146133" y="127534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122" name="Picture 2" descr="MySQL — Wikipédia">
            <a:extLst>
              <a:ext uri="{FF2B5EF4-FFF2-40B4-BE49-F238E27FC236}">
                <a16:creationId xmlns:a16="http://schemas.microsoft.com/office/drawing/2014/main" id="{7923F5AA-B8D9-F7A3-C2A8-904F69F708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200" y="1804987"/>
            <a:ext cx="2981325" cy="153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7172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6"/>
          <p:cNvSpPr txBox="1"/>
          <p:nvPr/>
        </p:nvSpPr>
        <p:spPr>
          <a:xfrm>
            <a:off x="671250" y="922325"/>
            <a:ext cx="7634550" cy="4116400"/>
          </a:xfrm>
          <a:prstGeom prst="rect">
            <a:avLst/>
          </a:prstGeom>
          <a:noFill/>
          <a:ln>
            <a:noFill/>
          </a:ln>
        </p:spPr>
        <p:txBody>
          <a:bodyPr spcFirstLastPara="1" wrap="square" lIns="91425" tIns="91425" rIns="91425" bIns="91425" anchor="t" anchorCtr="0">
            <a:noAutofit/>
          </a:bodyPr>
          <a:lstStyle/>
          <a:p>
            <a:pPr marL="171450" lvl="0" indent="-171450">
              <a:buFont typeface="Wingdings" panose="05000000000000000000" pitchFamily="2" charset="2"/>
              <a:buChar char="§"/>
            </a:pPr>
            <a:endParaRPr sz="1200" dirty="0">
              <a:solidFill>
                <a:srgbClr val="202124"/>
              </a:solidFill>
              <a:latin typeface="Arial" panose="020B0604020202020204" pitchFamily="34" charset="0"/>
              <a:sym typeface="Poppins Medium"/>
            </a:endParaRPr>
          </a:p>
        </p:txBody>
      </p:sp>
      <p:sp>
        <p:nvSpPr>
          <p:cNvPr id="142" name="Google Shape;142;p26"/>
          <p:cNvSpPr txBox="1"/>
          <p:nvPr/>
        </p:nvSpPr>
        <p:spPr>
          <a:xfrm>
            <a:off x="561000" y="428225"/>
            <a:ext cx="7744800" cy="494100"/>
          </a:xfrm>
          <a:prstGeom prst="rect">
            <a:avLst/>
          </a:prstGeom>
          <a:noFill/>
          <a:ln>
            <a:noFill/>
          </a:ln>
        </p:spPr>
        <p:txBody>
          <a:bodyPr spcFirstLastPara="1" wrap="square" lIns="91425" tIns="91425" rIns="91425" bIns="91425" anchor="t" anchorCtr="0">
            <a:noAutofit/>
          </a:bodyPr>
          <a:lstStyle/>
          <a:p>
            <a:pPr lvl="0">
              <a:spcAft>
                <a:spcPts val="1600"/>
              </a:spcAft>
            </a:pPr>
            <a:r>
              <a:rPr lang="en-GB" sz="2300" b="1" dirty="0">
                <a:solidFill>
                  <a:srgbClr val="2DC5FA"/>
                </a:solidFill>
                <a:latin typeface="Poppins"/>
                <a:ea typeface="Poppins"/>
                <a:cs typeface="Poppins"/>
                <a:sym typeface="Poppins"/>
              </a:rPr>
              <a:t>Deciding on what type of database to use</a:t>
            </a:r>
            <a:endParaRPr sz="2300" b="1" dirty="0">
              <a:solidFill>
                <a:srgbClr val="2DC5FA"/>
              </a:solidFill>
              <a:latin typeface="Poppins"/>
              <a:ea typeface="Poppins"/>
              <a:cs typeface="Poppins"/>
              <a:sym typeface="Poppins"/>
            </a:endParaRPr>
          </a:p>
        </p:txBody>
      </p:sp>
      <p:graphicFrame>
        <p:nvGraphicFramePr>
          <p:cNvPr id="2" name="Table 1"/>
          <p:cNvGraphicFramePr>
            <a:graphicFrameLocks noGrp="1"/>
          </p:cNvGraphicFramePr>
          <p:nvPr>
            <p:extLst>
              <p:ext uri="{D42A27DB-BD31-4B8C-83A1-F6EECF244321}">
                <p14:modId xmlns:p14="http://schemas.microsoft.com/office/powerpoint/2010/main" val="2872076864"/>
              </p:ext>
            </p:extLst>
          </p:nvPr>
        </p:nvGraphicFramePr>
        <p:xfrm>
          <a:off x="1327150" y="922325"/>
          <a:ext cx="5937250" cy="1349502"/>
        </p:xfrm>
        <a:graphic>
          <a:graphicData uri="http://schemas.openxmlformats.org/drawingml/2006/table">
            <a:tbl>
              <a:tblPr firstRow="1" firstCol="1" bandRow="1">
                <a:tableStyleId>{22838BEF-8BB2-4498-84A7-C5851F593DF1}</a:tableStyleId>
              </a:tblPr>
              <a:tblGrid>
                <a:gridCol w="2968625">
                  <a:extLst>
                    <a:ext uri="{9D8B030D-6E8A-4147-A177-3AD203B41FA5}">
                      <a16:colId xmlns:a16="http://schemas.microsoft.com/office/drawing/2014/main" val="854521485"/>
                    </a:ext>
                  </a:extLst>
                </a:gridCol>
                <a:gridCol w="2968625">
                  <a:extLst>
                    <a:ext uri="{9D8B030D-6E8A-4147-A177-3AD203B41FA5}">
                      <a16:colId xmlns:a16="http://schemas.microsoft.com/office/drawing/2014/main" val="1058296692"/>
                    </a:ext>
                  </a:extLst>
                </a:gridCol>
              </a:tblGrid>
              <a:tr h="0">
                <a:tc>
                  <a:txBody>
                    <a:bodyPr/>
                    <a:lstStyle/>
                    <a:p>
                      <a:pPr algn="ctr">
                        <a:lnSpc>
                          <a:spcPct val="115000"/>
                        </a:lnSpc>
                        <a:spcAft>
                          <a:spcPts val="0"/>
                        </a:spcAft>
                      </a:pPr>
                      <a:r>
                        <a:rPr lang="en-GB" sz="1100">
                          <a:effectLst/>
                        </a:rPr>
                        <a:t>SQL</a:t>
                      </a:r>
                      <a:endParaRPr lang="en-GB"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spcAft>
                          <a:spcPts val="0"/>
                        </a:spcAft>
                      </a:pPr>
                      <a:r>
                        <a:rPr lang="en-GB" sz="1100">
                          <a:effectLst/>
                        </a:rPr>
                        <a:t>NoSQL</a:t>
                      </a:r>
                      <a:endParaRPr lang="en-GB"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3996423684"/>
                  </a:ext>
                </a:extLst>
              </a:tr>
              <a:tr h="0">
                <a:tc>
                  <a:txBody>
                    <a:bodyPr/>
                    <a:lstStyle/>
                    <a:p>
                      <a:pPr algn="ctr">
                        <a:lnSpc>
                          <a:spcPct val="115000"/>
                        </a:lnSpc>
                        <a:spcAft>
                          <a:spcPts val="0"/>
                        </a:spcAft>
                      </a:pPr>
                      <a:r>
                        <a:rPr lang="en-GB" sz="1100">
                          <a:effectLst/>
                        </a:rPr>
                        <a:t>can work with smaller amounts of data</a:t>
                      </a:r>
                      <a:endParaRPr lang="en-GB"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spcAft>
                          <a:spcPts val="0"/>
                        </a:spcAft>
                      </a:pPr>
                      <a:r>
                        <a:rPr lang="en-GB" sz="1100">
                          <a:effectLst/>
                        </a:rPr>
                        <a:t>can work with big amount of data</a:t>
                      </a:r>
                      <a:endParaRPr lang="en-GB"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3617520270"/>
                  </a:ext>
                </a:extLst>
              </a:tr>
              <a:tr h="0">
                <a:tc>
                  <a:txBody>
                    <a:bodyPr/>
                    <a:lstStyle/>
                    <a:p>
                      <a:pPr algn="ctr">
                        <a:lnSpc>
                          <a:spcPct val="115000"/>
                        </a:lnSpc>
                        <a:spcAft>
                          <a:spcPts val="0"/>
                        </a:spcAft>
                      </a:pPr>
                      <a:r>
                        <a:rPr lang="en-GB" sz="1100">
                          <a:effectLst/>
                        </a:rPr>
                        <a:t>supports transactions on cell level</a:t>
                      </a:r>
                      <a:endParaRPr lang="en-GB"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spcAft>
                          <a:spcPts val="0"/>
                        </a:spcAft>
                      </a:pPr>
                      <a:r>
                        <a:rPr lang="en-GB" sz="1100">
                          <a:effectLst/>
                        </a:rPr>
                        <a:t>does not support atomic transactions</a:t>
                      </a:r>
                      <a:endParaRPr lang="en-GB"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972740960"/>
                  </a:ext>
                </a:extLst>
              </a:tr>
              <a:tr h="0">
                <a:tc>
                  <a:txBody>
                    <a:bodyPr/>
                    <a:lstStyle/>
                    <a:p>
                      <a:pPr algn="ctr">
                        <a:lnSpc>
                          <a:spcPct val="115000"/>
                        </a:lnSpc>
                        <a:spcAft>
                          <a:spcPts val="0"/>
                        </a:spcAft>
                      </a:pPr>
                      <a:r>
                        <a:rPr lang="en-GB" sz="1100">
                          <a:effectLst/>
                        </a:rPr>
                        <a:t>slower querying, but faster updating</a:t>
                      </a:r>
                      <a:endParaRPr lang="en-GB"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spcAft>
                          <a:spcPts val="0"/>
                        </a:spcAft>
                      </a:pPr>
                      <a:r>
                        <a:rPr lang="en-GB" sz="1100">
                          <a:effectLst/>
                        </a:rPr>
                        <a:t>slower update, faster querying</a:t>
                      </a:r>
                      <a:endParaRPr lang="en-GB"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445615252"/>
                  </a:ext>
                </a:extLst>
              </a:tr>
              <a:tr h="0">
                <a:tc>
                  <a:txBody>
                    <a:bodyPr/>
                    <a:lstStyle/>
                    <a:p>
                      <a:pPr algn="ctr">
                        <a:lnSpc>
                          <a:spcPct val="115000"/>
                        </a:lnSpc>
                        <a:spcAft>
                          <a:spcPts val="0"/>
                        </a:spcAft>
                      </a:pPr>
                      <a:r>
                        <a:rPr lang="en-GB" sz="1100" dirty="0">
                          <a:effectLst/>
                        </a:rPr>
                        <a:t>Structured data</a:t>
                      </a:r>
                      <a:endParaRPr lang="en-GB" sz="1100" dirty="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spcAft>
                          <a:spcPts val="0"/>
                        </a:spcAft>
                      </a:pPr>
                      <a:r>
                        <a:rPr lang="en-GB" sz="1100">
                          <a:effectLst/>
                        </a:rPr>
                        <a:t>unstructured or semi structured data</a:t>
                      </a:r>
                      <a:endParaRPr lang="en-GB"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3496166159"/>
                  </a:ext>
                </a:extLst>
              </a:tr>
              <a:tr h="0">
                <a:tc>
                  <a:txBody>
                    <a:bodyPr/>
                    <a:lstStyle/>
                    <a:p>
                      <a:pPr algn="ctr">
                        <a:lnSpc>
                          <a:spcPct val="115000"/>
                        </a:lnSpc>
                        <a:spcAft>
                          <a:spcPts val="0"/>
                        </a:spcAft>
                      </a:pPr>
                      <a:r>
                        <a:rPr lang="en-GB" sz="1100" dirty="0">
                          <a:effectLst/>
                        </a:rPr>
                        <a:t>OOP     unfriendly     (object     oriented </a:t>
                      </a:r>
                    </a:p>
                    <a:p>
                      <a:pPr algn="ctr">
                        <a:lnSpc>
                          <a:spcPct val="115000"/>
                        </a:lnSpc>
                        <a:spcAft>
                          <a:spcPts val="0"/>
                        </a:spcAft>
                      </a:pPr>
                      <a:r>
                        <a:rPr lang="en-GB" sz="1100" dirty="0">
                          <a:effectLst/>
                        </a:rPr>
                        <a:t>programming)</a:t>
                      </a:r>
                      <a:endParaRPr lang="en-GB" sz="1100" dirty="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spcAft>
                          <a:spcPts val="0"/>
                        </a:spcAft>
                      </a:pPr>
                      <a:r>
                        <a:rPr lang="en-GB" sz="1100" dirty="0">
                          <a:effectLst/>
                        </a:rPr>
                        <a:t>OOP friendly</a:t>
                      </a:r>
                      <a:endParaRPr lang="en-GB" sz="1100" dirty="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3635180818"/>
                  </a:ext>
                </a:extLst>
              </a:tr>
            </a:tbl>
          </a:graphicData>
        </a:graphic>
      </p:graphicFrame>
      <p:sp>
        <p:nvSpPr>
          <p:cNvPr id="7" name="TextBox 6">
            <a:extLst>
              <a:ext uri="{FF2B5EF4-FFF2-40B4-BE49-F238E27FC236}">
                <a16:creationId xmlns:a16="http://schemas.microsoft.com/office/drawing/2014/main" id="{811C7D30-AFA9-27AA-654D-F3DB8B73A173}"/>
              </a:ext>
            </a:extLst>
          </p:cNvPr>
          <p:cNvSpPr txBox="1"/>
          <p:nvPr/>
        </p:nvSpPr>
        <p:spPr>
          <a:xfrm>
            <a:off x="671251" y="2476692"/>
            <a:ext cx="7548824" cy="2462213"/>
          </a:xfrm>
          <a:prstGeom prst="rect">
            <a:avLst/>
          </a:prstGeom>
          <a:noFill/>
        </p:spPr>
        <p:txBody>
          <a:bodyPr wrap="square" rtlCol="0">
            <a:spAutoFit/>
          </a:bodyPr>
          <a:lstStyle/>
          <a:p>
            <a:pPr marL="171450" indent="-171450">
              <a:buFont typeface="Wingdings" panose="05000000000000000000" pitchFamily="2" charset="2"/>
              <a:buChar char="§"/>
            </a:pPr>
            <a:r>
              <a:rPr lang="en-GB" dirty="0"/>
              <a:t>Following my plan, the next step is creating my database. I decided to use SQL because this type of database allows me to use my cleaned and converted data frames (structured data) and perform queries on a small level. Furthermore, I can link the different tables with each other using primary and foreign keys which allows me to quickly make queries and join different information from various tables. In my situation I also do not care about how friendly the system is towards object-oriented programming and writing longer queries is acceptable. The most important factor is to be able to work with the output of my data cleaning process: structured data. The relational database I will use is MySQL. In order to prepare the foundation for the creation of my database I created the following entity relationship model to clarify the different entity tables I will use and specify their relationships</a:t>
            </a:r>
            <a:r>
              <a:rPr lang="en-GB" dirty="0" smtClean="0"/>
              <a:t>.</a:t>
            </a:r>
            <a:endParaRPr lang="en-GB" dirty="0"/>
          </a:p>
        </p:txBody>
      </p:sp>
    </p:spTree>
    <p:extLst>
      <p:ext uri="{BB962C8B-B14F-4D97-AF65-F5344CB8AC3E}">
        <p14:creationId xmlns:p14="http://schemas.microsoft.com/office/powerpoint/2010/main" val="745335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4"/>
          <p:cNvSpPr txBox="1"/>
          <p:nvPr/>
        </p:nvSpPr>
        <p:spPr>
          <a:xfrm>
            <a:off x="3409104" y="1161666"/>
            <a:ext cx="3476150" cy="264151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a:solidFill>
                <a:srgbClr val="434343"/>
              </a:solidFill>
              <a:latin typeface="Poppins Medium"/>
              <a:ea typeface="Poppins Medium"/>
              <a:cs typeface="Poppins Medium"/>
              <a:sym typeface="Poppins Medium"/>
            </a:endParaRPr>
          </a:p>
        </p:txBody>
      </p:sp>
      <p:sp>
        <p:nvSpPr>
          <p:cNvPr id="130" name="Google Shape;130;p24"/>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ERD</a:t>
            </a:r>
            <a:endParaRPr sz="2300" b="1" dirty="0">
              <a:solidFill>
                <a:srgbClr val="2DC5FA"/>
              </a:solidFill>
              <a:latin typeface="Poppins"/>
              <a:ea typeface="Poppins"/>
              <a:cs typeface="Poppins"/>
              <a:sym typeface="Poppins"/>
            </a:endParaRPr>
          </a:p>
        </p:txBody>
      </p:sp>
      <p:sp>
        <p:nvSpPr>
          <p:cNvPr id="2" name="TextBox 1">
            <a:extLst>
              <a:ext uri="{FF2B5EF4-FFF2-40B4-BE49-F238E27FC236}">
                <a16:creationId xmlns:a16="http://schemas.microsoft.com/office/drawing/2014/main" id="{811C7D30-AFA9-27AA-654D-F3DB8B73A173}"/>
              </a:ext>
            </a:extLst>
          </p:cNvPr>
          <p:cNvSpPr txBox="1"/>
          <p:nvPr/>
        </p:nvSpPr>
        <p:spPr>
          <a:xfrm>
            <a:off x="561000" y="1000317"/>
            <a:ext cx="4465132" cy="1938992"/>
          </a:xfrm>
          <a:prstGeom prst="rect">
            <a:avLst/>
          </a:prstGeom>
          <a:noFill/>
        </p:spPr>
        <p:txBody>
          <a:bodyPr wrap="square" rtlCol="0">
            <a:spAutoFit/>
          </a:bodyPr>
          <a:lstStyle/>
          <a:p>
            <a:pPr marL="171450" indent="-171450" rtl="0">
              <a:spcBef>
                <a:spcPts val="0"/>
              </a:spcBef>
              <a:spcAft>
                <a:spcPts val="0"/>
              </a:spcAft>
              <a:buFont typeface="Wingdings" panose="05000000000000000000" pitchFamily="2" charset="2"/>
              <a:buChar char="§"/>
            </a:pPr>
            <a:r>
              <a:rPr lang="en-US" sz="1200" dirty="0">
                <a:solidFill>
                  <a:srgbClr val="202124"/>
                </a:solidFill>
                <a:latin typeface="Arial" panose="020B0604020202020204" pitchFamily="34" charset="0"/>
              </a:rPr>
              <a:t>Electric consumption</a:t>
            </a:r>
            <a:r>
              <a:rPr lang="en-US" sz="1200" b="0" i="0" u="none" strike="noStrike" dirty="0">
                <a:solidFill>
                  <a:srgbClr val="202124"/>
                </a:solidFill>
                <a:effectLst/>
                <a:latin typeface="Arial" panose="020B0604020202020204" pitchFamily="34" charset="0"/>
              </a:rPr>
              <a:t> entity: Date with Time is the primary key and it has the other factors which influence in the consumptions of electrical energy</a:t>
            </a:r>
          </a:p>
          <a:p>
            <a:pPr marL="171450" indent="-171450" rtl="0">
              <a:spcBef>
                <a:spcPts val="0"/>
              </a:spcBef>
              <a:spcAft>
                <a:spcPts val="0"/>
              </a:spcAft>
              <a:buFont typeface="Wingdings" panose="05000000000000000000" pitchFamily="2" charset="2"/>
              <a:buChar char="§"/>
            </a:pPr>
            <a:r>
              <a:rPr lang="en-US" sz="1200" dirty="0">
                <a:solidFill>
                  <a:srgbClr val="202124"/>
                </a:solidFill>
                <a:latin typeface="Arial" panose="020B0604020202020204" pitchFamily="34" charset="0"/>
              </a:rPr>
              <a:t>Load Type entity : Here also Date with Time is the primary key and  it has the features of emission of CO2 number of seconds from midnight, load types</a:t>
            </a:r>
          </a:p>
          <a:p>
            <a:pPr marL="171450" indent="-171450" rtl="0">
              <a:spcBef>
                <a:spcPts val="0"/>
              </a:spcBef>
              <a:spcAft>
                <a:spcPts val="0"/>
              </a:spcAft>
              <a:buFont typeface="Wingdings" panose="05000000000000000000" pitchFamily="2" charset="2"/>
              <a:buChar char="§"/>
            </a:pPr>
            <a:r>
              <a:rPr lang="en-US" sz="1200" dirty="0">
                <a:solidFill>
                  <a:srgbClr val="202124"/>
                </a:solidFill>
                <a:latin typeface="Arial" panose="020B0604020202020204" pitchFamily="34" charset="0"/>
              </a:rPr>
              <a:t>Day of week entity: here also Date with Time is the primary key and it has week status and day of week</a:t>
            </a:r>
          </a:p>
          <a:p>
            <a:pPr marL="171450" indent="-171450" rtl="0">
              <a:spcBef>
                <a:spcPts val="0"/>
              </a:spcBef>
              <a:spcAft>
                <a:spcPts val="0"/>
              </a:spcAft>
              <a:buFont typeface="Wingdings" panose="05000000000000000000" pitchFamily="2" charset="2"/>
              <a:buChar char="§"/>
            </a:pPr>
            <a:r>
              <a:rPr lang="en-US" sz="1200" dirty="0">
                <a:solidFill>
                  <a:srgbClr val="202124"/>
                </a:solidFill>
                <a:latin typeface="Arial" panose="020B0604020202020204" pitchFamily="34" charset="0"/>
              </a:rPr>
              <a:t>Descriptions of load type entity: Load Type is the primary </a:t>
            </a:r>
          </a:p>
          <a:p>
            <a:pPr rtl="0">
              <a:spcBef>
                <a:spcPts val="0"/>
              </a:spcBef>
              <a:spcAft>
                <a:spcPts val="0"/>
              </a:spcAft>
            </a:pPr>
            <a:r>
              <a:rPr lang="en-US" sz="1200" dirty="0">
                <a:solidFill>
                  <a:srgbClr val="202124"/>
                </a:solidFill>
                <a:latin typeface="Arial" panose="020B0604020202020204" pitchFamily="34" charset="0"/>
              </a:rPr>
              <a:t>    key and it has just descriptions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0809" y="1095567"/>
            <a:ext cx="3904566" cy="3092243"/>
          </a:xfrm>
          <a:prstGeom prst="rect">
            <a:avLst/>
          </a:prstGeom>
        </p:spPr>
      </p:pic>
    </p:spTree>
    <p:extLst>
      <p:ext uri="{BB962C8B-B14F-4D97-AF65-F5344CB8AC3E}">
        <p14:creationId xmlns:p14="http://schemas.microsoft.com/office/powerpoint/2010/main" val="1114661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5"/>
          <p:cNvSpPr txBox="1"/>
          <p:nvPr/>
        </p:nvSpPr>
        <p:spPr>
          <a:xfrm>
            <a:off x="671250" y="922325"/>
            <a:ext cx="4658700" cy="33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a:solidFill>
                <a:srgbClr val="434343"/>
              </a:solidFill>
              <a:latin typeface="Poppins Medium"/>
              <a:ea typeface="Poppins Medium"/>
              <a:cs typeface="Poppins Medium"/>
              <a:sym typeface="Poppins Medium"/>
            </a:endParaRPr>
          </a:p>
        </p:txBody>
      </p:sp>
      <p:sp>
        <p:nvSpPr>
          <p:cNvPr id="136" name="Google Shape;136;p25"/>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Database creation</a:t>
            </a:r>
            <a:endParaRPr sz="2300" b="1" dirty="0">
              <a:solidFill>
                <a:srgbClr val="2DC5FA"/>
              </a:solidFill>
              <a:latin typeface="Poppins"/>
              <a:ea typeface="Poppins"/>
              <a:cs typeface="Poppins"/>
              <a:sym typeface="Poppins"/>
            </a:endParaRPr>
          </a:p>
        </p:txBody>
      </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5233166" y="666750"/>
            <a:ext cx="3348859" cy="3343275"/>
          </a:xfrm>
          <a:prstGeom prst="rect">
            <a:avLst/>
          </a:prstGeom>
        </p:spPr>
      </p:pic>
      <p:sp>
        <p:nvSpPr>
          <p:cNvPr id="6" name="TextBox 5">
            <a:extLst>
              <a:ext uri="{FF2B5EF4-FFF2-40B4-BE49-F238E27FC236}">
                <a16:creationId xmlns:a16="http://schemas.microsoft.com/office/drawing/2014/main" id="{811C7D30-AFA9-27AA-654D-F3DB8B73A173}"/>
              </a:ext>
            </a:extLst>
          </p:cNvPr>
          <p:cNvSpPr txBox="1"/>
          <p:nvPr/>
        </p:nvSpPr>
        <p:spPr>
          <a:xfrm>
            <a:off x="768034" y="1563003"/>
            <a:ext cx="4465132" cy="461665"/>
          </a:xfrm>
          <a:prstGeom prst="rect">
            <a:avLst/>
          </a:prstGeom>
          <a:noFill/>
        </p:spPr>
        <p:txBody>
          <a:bodyPr wrap="square" rtlCol="0">
            <a:spAutoFit/>
          </a:bodyPr>
          <a:lstStyle/>
          <a:p>
            <a:pPr marL="171450" indent="-171450" rtl="0">
              <a:spcBef>
                <a:spcPts val="0"/>
              </a:spcBef>
              <a:spcAft>
                <a:spcPts val="0"/>
              </a:spcAft>
              <a:buFont typeface="Wingdings" panose="05000000000000000000" pitchFamily="2" charset="2"/>
              <a:buChar char="§"/>
            </a:pPr>
            <a:r>
              <a:rPr lang="en-US" sz="1200" dirty="0">
                <a:solidFill>
                  <a:srgbClr val="202124"/>
                </a:solidFill>
                <a:latin typeface="Arial" panose="020B0604020202020204" pitchFamily="34" charset="0"/>
              </a:rPr>
              <a:t>As because the data is huge, all entity is imported through table data import wizard.</a:t>
            </a:r>
            <a:endParaRPr lang="en-US" sz="1200" b="0" i="0" u="none" strike="noStrike" dirty="0">
              <a:solidFill>
                <a:srgbClr val="202124"/>
              </a:solidFill>
              <a:effectLst/>
              <a:latin typeface="Arial" panose="020B0604020202020204" pitchFamily="34" charset="0"/>
            </a:endParaRPr>
          </a:p>
        </p:txBody>
      </p:sp>
      <p:pic>
        <p:nvPicPr>
          <p:cNvPr id="2" name="Picture 1"/>
          <p:cNvPicPr>
            <a:picLocks noChangeAspect="1"/>
          </p:cNvPicPr>
          <p:nvPr/>
        </p:nvPicPr>
        <p:blipFill>
          <a:blip r:embed="rId4"/>
          <a:stretch>
            <a:fillRect/>
          </a:stretch>
        </p:blipFill>
        <p:spPr>
          <a:xfrm>
            <a:off x="750942" y="991572"/>
            <a:ext cx="4275190" cy="434378"/>
          </a:xfrm>
          <a:prstGeom prst="rect">
            <a:avLst/>
          </a:prstGeom>
        </p:spPr>
      </p:pic>
    </p:spTree>
    <p:extLst>
      <p:ext uri="{BB962C8B-B14F-4D97-AF65-F5344CB8AC3E}">
        <p14:creationId xmlns:p14="http://schemas.microsoft.com/office/powerpoint/2010/main" val="3777649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5"/>
          <p:cNvSpPr txBox="1"/>
          <p:nvPr/>
        </p:nvSpPr>
        <p:spPr>
          <a:xfrm>
            <a:off x="671250" y="922325"/>
            <a:ext cx="4658700" cy="33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a:solidFill>
                <a:srgbClr val="434343"/>
              </a:solidFill>
              <a:latin typeface="Poppins Medium"/>
              <a:ea typeface="Poppins Medium"/>
              <a:cs typeface="Poppins Medium"/>
              <a:sym typeface="Poppins Medium"/>
            </a:endParaRPr>
          </a:p>
        </p:txBody>
      </p:sp>
      <p:sp>
        <p:nvSpPr>
          <p:cNvPr id="136" name="Google Shape;136;p25"/>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Tables</a:t>
            </a:r>
            <a:endParaRPr sz="2300" b="1" dirty="0">
              <a:solidFill>
                <a:srgbClr val="2DC5FA"/>
              </a:solidFill>
              <a:latin typeface="Poppins"/>
              <a:ea typeface="Poppins"/>
              <a:cs typeface="Poppins"/>
              <a:sym typeface="Poppins"/>
            </a:endParaRPr>
          </a:p>
        </p:txBody>
      </p:sp>
      <p:pic>
        <p:nvPicPr>
          <p:cNvPr id="2" name="Picture 1"/>
          <p:cNvPicPr>
            <a:picLocks noChangeAspect="1"/>
          </p:cNvPicPr>
          <p:nvPr/>
        </p:nvPicPr>
        <p:blipFill>
          <a:blip r:embed="rId3"/>
          <a:stretch>
            <a:fillRect/>
          </a:stretch>
        </p:blipFill>
        <p:spPr>
          <a:xfrm>
            <a:off x="671250" y="855650"/>
            <a:ext cx="7818489" cy="1854879"/>
          </a:xfrm>
          <a:prstGeom prst="rect">
            <a:avLst/>
          </a:prstGeom>
        </p:spPr>
      </p:pic>
      <p:pic>
        <p:nvPicPr>
          <p:cNvPr id="4" name="Picture 3"/>
          <p:cNvPicPr>
            <a:picLocks noChangeAspect="1"/>
          </p:cNvPicPr>
          <p:nvPr/>
        </p:nvPicPr>
        <p:blipFill>
          <a:blip r:embed="rId4"/>
          <a:stretch>
            <a:fillRect/>
          </a:stretch>
        </p:blipFill>
        <p:spPr>
          <a:xfrm>
            <a:off x="716389" y="2777204"/>
            <a:ext cx="2284211" cy="1868900"/>
          </a:xfrm>
          <a:prstGeom prst="rect">
            <a:avLst/>
          </a:prstGeom>
        </p:spPr>
      </p:pic>
      <p:pic>
        <p:nvPicPr>
          <p:cNvPr id="6" name="Picture 5"/>
          <p:cNvPicPr>
            <a:picLocks noChangeAspect="1"/>
          </p:cNvPicPr>
          <p:nvPr/>
        </p:nvPicPr>
        <p:blipFill>
          <a:blip r:embed="rId5"/>
          <a:stretch>
            <a:fillRect/>
          </a:stretch>
        </p:blipFill>
        <p:spPr>
          <a:xfrm>
            <a:off x="3083041" y="3187968"/>
            <a:ext cx="2842506" cy="815411"/>
          </a:xfrm>
          <a:prstGeom prst="rect">
            <a:avLst/>
          </a:prstGeom>
        </p:spPr>
      </p:pic>
      <p:pic>
        <p:nvPicPr>
          <p:cNvPr id="7" name="Picture 6"/>
          <p:cNvPicPr>
            <a:picLocks noChangeAspect="1"/>
          </p:cNvPicPr>
          <p:nvPr/>
        </p:nvPicPr>
        <p:blipFill>
          <a:blip r:embed="rId6"/>
          <a:stretch>
            <a:fillRect/>
          </a:stretch>
        </p:blipFill>
        <p:spPr>
          <a:xfrm>
            <a:off x="6001747" y="2777204"/>
            <a:ext cx="2476715" cy="1988992"/>
          </a:xfrm>
          <a:prstGeom prst="rect">
            <a:avLst/>
          </a:prstGeom>
        </p:spPr>
      </p:pic>
    </p:spTree>
    <p:extLst>
      <p:ext uri="{BB962C8B-B14F-4D97-AF65-F5344CB8AC3E}">
        <p14:creationId xmlns:p14="http://schemas.microsoft.com/office/powerpoint/2010/main" val="1864768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5"/>
          <p:cNvSpPr txBox="1"/>
          <p:nvPr/>
        </p:nvSpPr>
        <p:spPr>
          <a:xfrm>
            <a:off x="1976437" y="1725047"/>
            <a:ext cx="4658700" cy="2749271"/>
          </a:xfrm>
          <a:prstGeom prst="rect">
            <a:avLst/>
          </a:prstGeom>
          <a:noFill/>
          <a:ln>
            <a:noFill/>
          </a:ln>
        </p:spPr>
        <p:txBody>
          <a:bodyPr spcFirstLastPara="1" wrap="square" lIns="91425" tIns="91425" rIns="91425" bIns="91425" anchor="t" anchorCtr="0">
            <a:noAutofit/>
          </a:bodyPr>
          <a:lstStyle/>
          <a:p>
            <a:pPr lvl="0" algn="l" rtl="0">
              <a:lnSpc>
                <a:spcPct val="100000"/>
              </a:lnSpc>
              <a:spcBef>
                <a:spcPts val="0"/>
              </a:spcBef>
              <a:spcAft>
                <a:spcPts val="0"/>
              </a:spcAft>
            </a:pPr>
            <a:endParaRPr sz="1200" b="1" dirty="0">
              <a:solidFill>
                <a:srgbClr val="434343"/>
              </a:solidFill>
              <a:latin typeface="Poppins Medium"/>
              <a:ea typeface="Poppins Medium"/>
              <a:cs typeface="Poppins Medium"/>
              <a:sym typeface="Poppins Medium"/>
            </a:endParaRPr>
          </a:p>
        </p:txBody>
      </p:sp>
      <p:sp>
        <p:nvSpPr>
          <p:cNvPr id="136" name="Google Shape;136;p25"/>
          <p:cNvSpPr txBox="1"/>
          <p:nvPr/>
        </p:nvSpPr>
        <p:spPr>
          <a:xfrm>
            <a:off x="450008" y="428225"/>
            <a:ext cx="8246317" cy="494100"/>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1600"/>
              </a:spcAft>
              <a:buNone/>
            </a:pPr>
            <a:r>
              <a:rPr lang="en" sz="1800" b="1" dirty="0">
                <a:solidFill>
                  <a:srgbClr val="2DC5FA"/>
                </a:solidFill>
                <a:latin typeface="Poppins"/>
                <a:ea typeface="Poppins"/>
                <a:cs typeface="Poppins"/>
                <a:sym typeface="Poppins"/>
              </a:rPr>
              <a:t>Joining Entities into one table using Primary keys and  Foreign keys</a:t>
            </a:r>
            <a:endParaRPr sz="1800" b="1" dirty="0">
              <a:solidFill>
                <a:srgbClr val="2DC5FA"/>
              </a:solidFill>
              <a:latin typeface="Poppins"/>
              <a:ea typeface="Poppins"/>
              <a:cs typeface="Poppins"/>
              <a:sym typeface="Poppins"/>
            </a:endParaRPr>
          </a:p>
        </p:txBody>
      </p:sp>
      <p:pic>
        <p:nvPicPr>
          <p:cNvPr id="8" name="Picture 7"/>
          <p:cNvPicPr/>
          <p:nvPr/>
        </p:nvPicPr>
        <p:blipFill>
          <a:blip r:embed="rId3"/>
          <a:stretch>
            <a:fillRect/>
          </a:stretch>
        </p:blipFill>
        <p:spPr>
          <a:xfrm>
            <a:off x="876299" y="922325"/>
            <a:ext cx="7441399" cy="1497025"/>
          </a:xfrm>
          <a:prstGeom prst="rect">
            <a:avLst/>
          </a:prstGeom>
        </p:spPr>
      </p:pic>
      <p:pic>
        <p:nvPicPr>
          <p:cNvPr id="4" name="Picture 3"/>
          <p:cNvPicPr>
            <a:picLocks noChangeAspect="1"/>
          </p:cNvPicPr>
          <p:nvPr/>
        </p:nvPicPr>
        <p:blipFill>
          <a:blip r:embed="rId4"/>
          <a:stretch>
            <a:fillRect/>
          </a:stretch>
        </p:blipFill>
        <p:spPr>
          <a:xfrm>
            <a:off x="450008" y="2447979"/>
            <a:ext cx="8246317" cy="2046695"/>
          </a:xfrm>
          <a:prstGeom prst="rect">
            <a:avLst/>
          </a:prstGeom>
        </p:spPr>
      </p:pic>
    </p:spTree>
    <p:extLst>
      <p:ext uri="{BB962C8B-B14F-4D97-AF65-F5344CB8AC3E}">
        <p14:creationId xmlns:p14="http://schemas.microsoft.com/office/powerpoint/2010/main" val="790293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6"/>
          <p:cNvSpPr txBox="1"/>
          <p:nvPr/>
        </p:nvSpPr>
        <p:spPr>
          <a:xfrm>
            <a:off x="671250" y="922325"/>
            <a:ext cx="4658700" cy="3348900"/>
          </a:xfrm>
          <a:prstGeom prst="rect">
            <a:avLst/>
          </a:prstGeom>
          <a:noFill/>
          <a:ln>
            <a:noFill/>
          </a:ln>
        </p:spPr>
        <p:txBody>
          <a:bodyPr spcFirstLastPara="1" wrap="square" lIns="91425" tIns="91425" rIns="91425" bIns="91425" anchor="t" anchorCtr="0">
            <a:noAutofit/>
          </a:bodyPr>
          <a:lstStyle/>
          <a:p>
            <a:pPr marL="171450" lvl="0" indent="-171450">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checking the </a:t>
            </a:r>
            <a:r>
              <a:rPr lang="en-GB" sz="1200" dirty="0">
                <a:solidFill>
                  <a:srgbClr val="202124"/>
                </a:solidFill>
                <a:latin typeface="Arial" panose="020B0604020202020204" pitchFamily="34" charset="0"/>
              </a:rPr>
              <a:t>average use of electricity in week days is approximately same and less amount of energy is used in weekends.</a:t>
            </a:r>
            <a:endParaRPr sz="1200" dirty="0">
              <a:solidFill>
                <a:srgbClr val="202124"/>
              </a:solidFill>
              <a:latin typeface="Arial" panose="020B0604020202020204" pitchFamily="34" charset="0"/>
              <a:sym typeface="Poppins Medium"/>
            </a:endParaRPr>
          </a:p>
        </p:txBody>
      </p:sp>
      <p:sp>
        <p:nvSpPr>
          <p:cNvPr id="142" name="Google Shape;142;p26"/>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Insight queries</a:t>
            </a:r>
            <a:endParaRPr sz="2300" b="1" dirty="0">
              <a:solidFill>
                <a:srgbClr val="2DC5FA"/>
              </a:solidFill>
              <a:latin typeface="Poppins"/>
              <a:ea typeface="Poppins"/>
              <a:cs typeface="Poppins"/>
              <a:sym typeface="Poppins"/>
            </a:endParaRPr>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684222" y="1868031"/>
            <a:ext cx="7812078" cy="1913393"/>
          </a:xfrm>
          <a:prstGeom prst="rect">
            <a:avLst/>
          </a:prstGeom>
        </p:spPr>
      </p:pic>
    </p:spTree>
    <p:extLst>
      <p:ext uri="{BB962C8B-B14F-4D97-AF65-F5344CB8AC3E}">
        <p14:creationId xmlns:p14="http://schemas.microsoft.com/office/powerpoint/2010/main" val="23871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2"/>
          <p:cNvSpPr txBox="1"/>
          <p:nvPr/>
        </p:nvSpPr>
        <p:spPr>
          <a:xfrm>
            <a:off x="966525" y="3208325"/>
            <a:ext cx="4066065" cy="430225"/>
          </a:xfrm>
          <a:prstGeom prst="rect">
            <a:avLst/>
          </a:prstGeom>
          <a:noFill/>
          <a:ln>
            <a:noFill/>
          </a:ln>
        </p:spPr>
        <p:txBody>
          <a:bodyPr spcFirstLastPara="1" wrap="square" lIns="91425" tIns="91425" rIns="91425" bIns="91425" anchor="t" anchorCtr="0">
            <a:noAutofit/>
          </a:bodyPr>
          <a:lstStyle/>
          <a:p>
            <a:r>
              <a:rPr lang="en-GB" b="1" dirty="0" err="1"/>
              <a:t>Hyperparameters</a:t>
            </a:r>
            <a:r>
              <a:rPr lang="en-GB" b="1" dirty="0"/>
              <a:t> tuning</a:t>
            </a:r>
          </a:p>
          <a:p>
            <a:pPr lvl="0" rtl="0">
              <a:lnSpc>
                <a:spcPct val="100000"/>
              </a:lnSpc>
              <a:spcBef>
                <a:spcPts val="0"/>
              </a:spcBef>
              <a:spcAft>
                <a:spcPts val="0"/>
              </a:spcAft>
            </a:pPr>
            <a:endParaRPr lang="en-US" sz="1200" i="0" u="none" strike="noStrike" dirty="0">
              <a:solidFill>
                <a:srgbClr val="202124"/>
              </a:solidFill>
              <a:effectLst/>
              <a:latin typeface="Poppins Medium" panose="00000600000000000000" pitchFamily="2" charset="0"/>
              <a:cs typeface="Poppins Medium" panose="00000600000000000000" pitchFamily="2" charset="0"/>
            </a:endParaRPr>
          </a:p>
          <a:p>
            <a:pPr lvl="0" rtl="0">
              <a:lnSpc>
                <a:spcPct val="100000"/>
              </a:lnSpc>
              <a:spcBef>
                <a:spcPts val="0"/>
              </a:spcBef>
              <a:spcAft>
                <a:spcPts val="0"/>
              </a:spcAft>
            </a:pPr>
            <a:endParaRPr lang="en-US" sz="1200" dirty="0">
              <a:solidFill>
                <a:srgbClr val="202124"/>
              </a:solidFill>
              <a:latin typeface="Poppins Medium" panose="00000600000000000000" pitchFamily="2" charset="0"/>
              <a:ea typeface="Poppins Medium"/>
              <a:cs typeface="Poppins Medium" panose="00000600000000000000" pitchFamily="2" charset="0"/>
              <a:sym typeface="Poppins Medium"/>
            </a:endParaRPr>
          </a:p>
          <a:p>
            <a:r>
              <a:rPr lang="en-US" sz="1600" dirty="0"/>
              <a:t/>
            </a:r>
            <a:br>
              <a:rPr lang="en-US" sz="1600" dirty="0"/>
            </a:br>
            <a:endParaRPr lang="en-US" sz="1200" b="0" dirty="0">
              <a:effectLst/>
            </a:endParaRPr>
          </a:p>
          <a:p>
            <a:r>
              <a:rPr lang="en-US" sz="1600" dirty="0"/>
              <a:t/>
            </a:r>
            <a:br>
              <a:rPr lang="en-US" sz="1600" dirty="0"/>
            </a:br>
            <a:endParaRPr lang="de-DE" sz="1200" dirty="0">
              <a:solidFill>
                <a:srgbClr val="434343"/>
              </a:solidFill>
              <a:latin typeface="Poppins Medium" panose="00000600000000000000" pitchFamily="2" charset="0"/>
              <a:ea typeface="Poppins Medium"/>
              <a:cs typeface="Poppins Medium" panose="00000600000000000000" pitchFamily="2" charset="0"/>
              <a:sym typeface="Poppins Medium"/>
            </a:endParaRPr>
          </a:p>
          <a:p>
            <a:pPr lvl="0" algn="l" rtl="0">
              <a:lnSpc>
                <a:spcPct val="100000"/>
              </a:lnSpc>
              <a:spcBef>
                <a:spcPts val="0"/>
              </a:spcBef>
              <a:spcAft>
                <a:spcPts val="0"/>
              </a:spcAft>
            </a:pPr>
            <a:r>
              <a:rPr lang="de-DE" sz="1200" dirty="0">
                <a:solidFill>
                  <a:srgbClr val="434343"/>
                </a:solidFill>
                <a:latin typeface="Poppins Medium"/>
                <a:ea typeface="Poppins Medium"/>
                <a:cs typeface="Poppins Medium"/>
                <a:sym typeface="Poppins Medium"/>
              </a:rPr>
              <a:t>	</a:t>
            </a:r>
          </a:p>
          <a:p>
            <a:pPr lvl="0" algn="l" rtl="0">
              <a:lnSpc>
                <a:spcPct val="100000"/>
              </a:lnSpc>
              <a:spcBef>
                <a:spcPts val="0"/>
              </a:spcBef>
              <a:spcAft>
                <a:spcPts val="0"/>
              </a:spcAft>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p:txBody>
      </p:sp>
      <p:sp>
        <p:nvSpPr>
          <p:cNvPr id="118" name="Google Shape;118;p22"/>
          <p:cNvSpPr txBox="1"/>
          <p:nvPr/>
        </p:nvSpPr>
        <p:spPr>
          <a:xfrm>
            <a:off x="775742" y="428225"/>
            <a:ext cx="6476173"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fr-FR" sz="2300" b="1" dirty="0" err="1">
                <a:solidFill>
                  <a:srgbClr val="2DC5FA"/>
                </a:solidFill>
                <a:latin typeface="Poppins"/>
                <a:ea typeface="Poppins"/>
                <a:cs typeface="Poppins"/>
                <a:sym typeface="Poppins"/>
              </a:rPr>
              <a:t>Supervised</a:t>
            </a:r>
            <a:r>
              <a:rPr lang="fr-FR" sz="2300" b="1" dirty="0">
                <a:solidFill>
                  <a:srgbClr val="2DC5FA"/>
                </a:solidFill>
                <a:latin typeface="Poppins"/>
                <a:ea typeface="Poppins"/>
                <a:cs typeface="Poppins"/>
                <a:sym typeface="Poppins"/>
              </a:rPr>
              <a:t> </a:t>
            </a:r>
            <a:r>
              <a:rPr lang="fr-FR" sz="2300" b="1" dirty="0" smtClean="0">
                <a:solidFill>
                  <a:srgbClr val="2DC5FA"/>
                </a:solidFill>
                <a:latin typeface="Poppins"/>
                <a:ea typeface="Poppins"/>
                <a:cs typeface="Poppins"/>
                <a:sym typeface="Poppins"/>
              </a:rPr>
              <a:t>Learning: </a:t>
            </a:r>
            <a:r>
              <a:rPr lang="fr-FR" sz="2300" b="1" dirty="0" err="1" smtClean="0">
                <a:solidFill>
                  <a:srgbClr val="2DC5FA"/>
                </a:solidFill>
                <a:latin typeface="Poppins"/>
                <a:ea typeface="Poppins"/>
                <a:cs typeface="Poppins"/>
                <a:sym typeface="Poppins"/>
              </a:rPr>
              <a:t>load</a:t>
            </a:r>
            <a:r>
              <a:rPr lang="fr-FR" sz="2300" b="1" dirty="0" smtClean="0">
                <a:solidFill>
                  <a:srgbClr val="2DC5FA"/>
                </a:solidFill>
                <a:latin typeface="Poppins"/>
                <a:ea typeface="Poppins"/>
                <a:cs typeface="Poppins"/>
                <a:sym typeface="Poppins"/>
              </a:rPr>
              <a:t> type </a:t>
            </a:r>
            <a:r>
              <a:rPr lang="fr-FR" sz="2300" b="1" dirty="0" err="1" smtClean="0">
                <a:solidFill>
                  <a:srgbClr val="2DC5FA"/>
                </a:solidFill>
                <a:latin typeface="Poppins"/>
                <a:ea typeface="Poppins"/>
                <a:cs typeface="Poppins"/>
                <a:sym typeface="Poppins"/>
              </a:rPr>
              <a:t>prediction</a:t>
            </a:r>
            <a:endParaRPr sz="2300" b="1" dirty="0">
              <a:solidFill>
                <a:srgbClr val="2DC5FA"/>
              </a:solidFill>
              <a:latin typeface="Poppins"/>
              <a:ea typeface="Poppins"/>
              <a:cs typeface="Poppins"/>
              <a:sym typeface="Poppins"/>
            </a:endParaRPr>
          </a:p>
        </p:txBody>
      </p:sp>
      <p:pic>
        <p:nvPicPr>
          <p:cNvPr id="2" name="Picture 1"/>
          <p:cNvPicPr>
            <a:picLocks noChangeAspect="1"/>
          </p:cNvPicPr>
          <p:nvPr/>
        </p:nvPicPr>
        <p:blipFill>
          <a:blip r:embed="rId4"/>
          <a:stretch>
            <a:fillRect/>
          </a:stretch>
        </p:blipFill>
        <p:spPr>
          <a:xfrm>
            <a:off x="852225" y="869138"/>
            <a:ext cx="6510600" cy="2190934"/>
          </a:xfrm>
          <a:prstGeom prst="rect">
            <a:avLst/>
          </a:prstGeom>
        </p:spPr>
      </p:pic>
      <p:pic>
        <p:nvPicPr>
          <p:cNvPr id="3" name="Picture 2"/>
          <p:cNvPicPr>
            <a:picLocks noChangeAspect="1"/>
          </p:cNvPicPr>
          <p:nvPr/>
        </p:nvPicPr>
        <p:blipFill>
          <a:blip r:embed="rId5"/>
          <a:stretch>
            <a:fillRect/>
          </a:stretch>
        </p:blipFill>
        <p:spPr>
          <a:xfrm>
            <a:off x="966525" y="3060072"/>
            <a:ext cx="5020661" cy="1659722"/>
          </a:xfrm>
          <a:prstGeom prst="rect">
            <a:avLst/>
          </a:prstGeom>
        </p:spPr>
      </p:pic>
    </p:spTree>
    <p:extLst>
      <p:ext uri="{BB962C8B-B14F-4D97-AF65-F5344CB8AC3E}">
        <p14:creationId xmlns:p14="http://schemas.microsoft.com/office/powerpoint/2010/main" val="687400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2"/>
          <p:cNvSpPr txBox="1"/>
          <p:nvPr/>
        </p:nvSpPr>
        <p:spPr>
          <a:xfrm>
            <a:off x="671250" y="922325"/>
            <a:ext cx="4066065" cy="3348900"/>
          </a:xfrm>
          <a:prstGeom prst="rect">
            <a:avLst/>
          </a:prstGeom>
          <a:noFill/>
          <a:ln>
            <a:noFill/>
          </a:ln>
        </p:spPr>
        <p:txBody>
          <a:bodyPr spcFirstLastPara="1" wrap="square" lIns="91425" tIns="91425" rIns="91425" bIns="91425" anchor="t" anchorCtr="0">
            <a:noAutofit/>
          </a:bodyPr>
          <a:lstStyle/>
          <a:p>
            <a:pPr marL="285750" indent="-285750" rtl="0">
              <a:spcBef>
                <a:spcPts val="0"/>
              </a:spcBef>
              <a:spcAft>
                <a:spcPts val="0"/>
              </a:spcAft>
              <a:buFont typeface="+mj-lt"/>
              <a:buAutoNum type="romanUcPeriod"/>
            </a:pPr>
            <a:endParaRPr lang="en-US" sz="1200" b="0" dirty="0">
              <a:effectLst/>
            </a:endParaRPr>
          </a:p>
          <a:p>
            <a:r>
              <a:rPr lang="en-US" sz="1600" dirty="0"/>
              <a:t/>
            </a:r>
            <a:br>
              <a:rPr lang="en-US" sz="1600" dirty="0"/>
            </a:br>
            <a:endParaRPr lang="en-US" sz="1200" b="0" dirty="0">
              <a:effectLst/>
            </a:endParaRPr>
          </a:p>
          <a:p>
            <a:r>
              <a:rPr lang="en-US" sz="1600" dirty="0"/>
              <a:t/>
            </a:r>
            <a:br>
              <a:rPr lang="en-US" sz="1600" dirty="0"/>
            </a:br>
            <a:endParaRPr lang="de-DE" sz="1200" dirty="0">
              <a:solidFill>
                <a:srgbClr val="434343"/>
              </a:solidFill>
              <a:latin typeface="Poppins Medium" panose="00000600000000000000" pitchFamily="2" charset="0"/>
              <a:ea typeface="Poppins Medium"/>
              <a:cs typeface="Poppins Medium" panose="00000600000000000000" pitchFamily="2" charset="0"/>
              <a:sym typeface="Poppins Medium"/>
            </a:endParaRPr>
          </a:p>
          <a:p>
            <a:pPr lvl="0" algn="l" rtl="0">
              <a:lnSpc>
                <a:spcPct val="100000"/>
              </a:lnSpc>
              <a:spcBef>
                <a:spcPts val="0"/>
              </a:spcBef>
              <a:spcAft>
                <a:spcPts val="0"/>
              </a:spcAft>
            </a:pPr>
            <a:r>
              <a:rPr lang="de-DE" sz="1200" dirty="0">
                <a:solidFill>
                  <a:srgbClr val="434343"/>
                </a:solidFill>
                <a:latin typeface="Poppins Medium"/>
                <a:ea typeface="Poppins Medium"/>
                <a:cs typeface="Poppins Medium"/>
                <a:sym typeface="Poppins Medium"/>
              </a:rPr>
              <a:t>	</a:t>
            </a:r>
          </a:p>
          <a:p>
            <a:pPr lvl="0" algn="l" rtl="0">
              <a:lnSpc>
                <a:spcPct val="100000"/>
              </a:lnSpc>
              <a:spcBef>
                <a:spcPts val="0"/>
              </a:spcBef>
              <a:spcAft>
                <a:spcPts val="0"/>
              </a:spcAft>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p:txBody>
      </p:sp>
      <p:sp>
        <p:nvSpPr>
          <p:cNvPr id="118" name="Google Shape;118;p22"/>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lvl="0">
              <a:spcAft>
                <a:spcPts val="1600"/>
              </a:spcAft>
            </a:pPr>
            <a:r>
              <a:rPr lang="en-GB" sz="2300" b="1" dirty="0" err="1">
                <a:solidFill>
                  <a:srgbClr val="2DC5FA"/>
                </a:solidFill>
                <a:latin typeface="Poppins"/>
                <a:ea typeface="Poppins"/>
                <a:cs typeface="Poppins"/>
                <a:sym typeface="Poppins"/>
              </a:rPr>
              <a:t>RidgeClassifier</a:t>
            </a:r>
            <a:r>
              <a:rPr lang="en-GB" sz="2300" b="1" dirty="0">
                <a:solidFill>
                  <a:srgbClr val="2DC5FA"/>
                </a:solidFill>
                <a:latin typeface="Poppins"/>
                <a:ea typeface="Poppins"/>
                <a:cs typeface="Poppins"/>
                <a:sym typeface="Poppins"/>
              </a:rPr>
              <a:t> – Model Testing</a:t>
            </a:r>
          </a:p>
          <a:p>
            <a:pPr lvl="0">
              <a:spcAft>
                <a:spcPts val="1600"/>
              </a:spcAft>
            </a:pPr>
            <a:r>
              <a:rPr lang="en-GB" sz="2300" b="1" dirty="0">
                <a:solidFill>
                  <a:srgbClr val="2DC5FA"/>
                </a:solidFill>
                <a:latin typeface="Poppins"/>
                <a:ea typeface="Poppins"/>
                <a:cs typeface="Poppins"/>
                <a:sym typeface="Poppins"/>
              </a:rPr>
              <a:t> </a:t>
            </a:r>
            <a:endParaRPr sz="2300" b="1" dirty="0">
              <a:solidFill>
                <a:srgbClr val="2DC5FA"/>
              </a:solidFill>
              <a:latin typeface="Poppins"/>
              <a:ea typeface="Poppins"/>
              <a:cs typeface="Poppins"/>
              <a:sym typeface="Poppins"/>
            </a:endParaRPr>
          </a:p>
        </p:txBody>
      </p:sp>
      <p:pic>
        <p:nvPicPr>
          <p:cNvPr id="2" name="Picture 1"/>
          <p:cNvPicPr>
            <a:picLocks noChangeAspect="1"/>
          </p:cNvPicPr>
          <p:nvPr/>
        </p:nvPicPr>
        <p:blipFill>
          <a:blip r:embed="rId4"/>
          <a:stretch>
            <a:fillRect/>
          </a:stretch>
        </p:blipFill>
        <p:spPr>
          <a:xfrm>
            <a:off x="671250" y="922325"/>
            <a:ext cx="5494496" cy="1295512"/>
          </a:xfrm>
          <a:prstGeom prst="rect">
            <a:avLst/>
          </a:prstGeom>
        </p:spPr>
      </p:pic>
      <p:pic>
        <p:nvPicPr>
          <p:cNvPr id="3" name="Picture 2"/>
          <p:cNvPicPr>
            <a:picLocks noChangeAspect="1"/>
          </p:cNvPicPr>
          <p:nvPr/>
        </p:nvPicPr>
        <p:blipFill>
          <a:blip r:embed="rId5"/>
          <a:stretch>
            <a:fillRect/>
          </a:stretch>
        </p:blipFill>
        <p:spPr>
          <a:xfrm>
            <a:off x="6604903" y="3000375"/>
            <a:ext cx="1839426" cy="1396784"/>
          </a:xfrm>
          <a:prstGeom prst="rect">
            <a:avLst/>
          </a:prstGeom>
        </p:spPr>
      </p:pic>
      <p:pic>
        <p:nvPicPr>
          <p:cNvPr id="4" name="Picture 3"/>
          <p:cNvPicPr>
            <a:picLocks noChangeAspect="1"/>
          </p:cNvPicPr>
          <p:nvPr/>
        </p:nvPicPr>
        <p:blipFill>
          <a:blip r:embed="rId6"/>
          <a:stretch>
            <a:fillRect/>
          </a:stretch>
        </p:blipFill>
        <p:spPr>
          <a:xfrm>
            <a:off x="2495775" y="2335438"/>
            <a:ext cx="3853125" cy="2266063"/>
          </a:xfrm>
          <a:prstGeom prst="rect">
            <a:avLst/>
          </a:prstGeom>
        </p:spPr>
      </p:pic>
    </p:spTree>
    <p:extLst>
      <p:ext uri="{BB962C8B-B14F-4D97-AF65-F5344CB8AC3E}">
        <p14:creationId xmlns:p14="http://schemas.microsoft.com/office/powerpoint/2010/main" val="3480621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6"/>
        <p:cNvGrpSpPr/>
        <p:nvPr/>
      </p:nvGrpSpPr>
      <p:grpSpPr>
        <a:xfrm>
          <a:off x="0" y="0"/>
          <a:ext cx="0" cy="0"/>
          <a:chOff x="0" y="0"/>
          <a:chExt cx="0" cy="0"/>
        </a:xfrm>
      </p:grpSpPr>
      <p:pic>
        <p:nvPicPr>
          <p:cNvPr id="97" name="Google Shape;97;p19"/>
          <p:cNvPicPr preferRelativeResize="0"/>
          <p:nvPr/>
        </p:nvPicPr>
        <p:blipFill>
          <a:blip r:embed="rId4">
            <a:alphaModFix/>
          </a:blip>
          <a:stretch>
            <a:fillRect/>
          </a:stretch>
        </p:blipFill>
        <p:spPr>
          <a:xfrm>
            <a:off x="5835900" y="327523"/>
            <a:ext cx="2984602" cy="4476928"/>
          </a:xfrm>
          <a:prstGeom prst="rect">
            <a:avLst/>
          </a:prstGeom>
          <a:noFill/>
          <a:ln>
            <a:noFill/>
          </a:ln>
        </p:spPr>
      </p:pic>
      <p:sp>
        <p:nvSpPr>
          <p:cNvPr id="98" name="Google Shape;98;p19"/>
          <p:cNvSpPr txBox="1"/>
          <p:nvPr/>
        </p:nvSpPr>
        <p:spPr>
          <a:xfrm>
            <a:off x="671250" y="922325"/>
            <a:ext cx="4658700" cy="334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DE" sz="1200" b="1" dirty="0" smtClean="0">
                <a:solidFill>
                  <a:srgbClr val="434343"/>
                </a:solidFill>
                <a:latin typeface="Poppins"/>
                <a:ea typeface="Poppins"/>
                <a:cs typeface="Poppins"/>
                <a:sym typeface="Poppins"/>
              </a:rPr>
              <a:t>Steel industry is consuming more energy than other manufacturing industries. It is not possible to reduce the constructions and can not use any metal instead of steel. </a:t>
            </a:r>
          </a:p>
          <a:p>
            <a:pPr marL="0" lvl="0" indent="0" algn="l" rtl="0">
              <a:spcBef>
                <a:spcPts val="0"/>
              </a:spcBef>
              <a:spcAft>
                <a:spcPts val="0"/>
              </a:spcAft>
              <a:buNone/>
            </a:pPr>
            <a:r>
              <a:rPr lang="de-DE" sz="1200" b="1" dirty="0" smtClean="0">
                <a:solidFill>
                  <a:srgbClr val="434343"/>
                </a:solidFill>
                <a:latin typeface="Poppins"/>
                <a:ea typeface="Poppins"/>
                <a:cs typeface="Poppins"/>
                <a:sym typeface="Poppins"/>
              </a:rPr>
              <a:t>So the business case is to findout the timeslot where the more energy consumption is high and can suggest the other industries to manufacture process in time slot where the minimum load of energy is used:</a:t>
            </a:r>
            <a:endParaRPr lang="de-DE" sz="1200" b="1" dirty="0" smtClean="0">
              <a:solidFill>
                <a:srgbClr val="434343"/>
              </a:solidFill>
              <a:latin typeface="Poppins"/>
              <a:ea typeface="Poppins"/>
              <a:cs typeface="Poppins"/>
              <a:sym typeface="Poppins"/>
            </a:endParaRPr>
          </a:p>
          <a:p>
            <a:pPr marL="0" lvl="0" indent="0" algn="l" rtl="0">
              <a:spcBef>
                <a:spcPts val="0"/>
              </a:spcBef>
              <a:spcAft>
                <a:spcPts val="0"/>
              </a:spcAft>
              <a:buNone/>
            </a:pPr>
            <a:endParaRPr lang="de-DE" sz="1200" b="1" dirty="0">
              <a:solidFill>
                <a:srgbClr val="434343"/>
              </a:solidFill>
              <a:latin typeface="Poppins"/>
              <a:ea typeface="Poppins"/>
              <a:cs typeface="Poppins"/>
              <a:sym typeface="Poppins"/>
            </a:endParaRPr>
          </a:p>
          <a:p>
            <a:pPr marL="0" lvl="0" indent="0" algn="l" rtl="0">
              <a:spcBef>
                <a:spcPts val="0"/>
              </a:spcBef>
              <a:spcAft>
                <a:spcPts val="0"/>
              </a:spcAft>
              <a:buNone/>
            </a:pPr>
            <a:r>
              <a:rPr lang="de-DE" sz="1200" b="1" dirty="0" smtClean="0">
                <a:solidFill>
                  <a:srgbClr val="434343"/>
                </a:solidFill>
                <a:latin typeface="Poppins"/>
                <a:ea typeface="Poppins"/>
                <a:cs typeface="Poppins"/>
                <a:sym typeface="Poppins"/>
              </a:rPr>
              <a:t>Energy Consumptions is high in industries, if there is possibilities to reduce the energy consumptions  or to use the energy in efficient way?</a:t>
            </a:r>
          </a:p>
          <a:p>
            <a:pPr marL="0" lvl="0" indent="0" algn="l" rtl="0">
              <a:spcBef>
                <a:spcPts val="0"/>
              </a:spcBef>
              <a:spcAft>
                <a:spcPts val="0"/>
              </a:spcAft>
              <a:buNone/>
            </a:pPr>
            <a:endParaRPr lang="de-DE" sz="1200" b="1" dirty="0">
              <a:solidFill>
                <a:srgbClr val="434343"/>
              </a:solidFill>
              <a:latin typeface="Poppins"/>
              <a:ea typeface="Poppins"/>
              <a:cs typeface="Poppins"/>
              <a:sym typeface="Poppins"/>
            </a:endParaRPr>
          </a:p>
          <a:p>
            <a:endParaRPr lang="de-DE" sz="1200" dirty="0">
              <a:solidFill>
                <a:srgbClr val="434343"/>
              </a:solidFill>
              <a:latin typeface="Poppins"/>
              <a:ea typeface="Poppins"/>
              <a:cs typeface="Poppins"/>
              <a:sym typeface="Poppins"/>
            </a:endParaRPr>
          </a:p>
          <a:p>
            <a:endParaRPr lang="de-DE" sz="1200" dirty="0">
              <a:solidFill>
                <a:srgbClr val="434343"/>
              </a:solidFill>
              <a:latin typeface="Poppins"/>
              <a:ea typeface="Poppins"/>
              <a:cs typeface="Poppins"/>
              <a:sym typeface="Poppins"/>
            </a:endParaRPr>
          </a:p>
          <a:p>
            <a:endParaRPr lang="de-DE" sz="1200" dirty="0">
              <a:solidFill>
                <a:srgbClr val="434343"/>
              </a:solidFill>
              <a:latin typeface="Poppins"/>
              <a:ea typeface="Poppins"/>
              <a:cs typeface="Poppins"/>
              <a:sym typeface="Poppins"/>
            </a:endParaRPr>
          </a:p>
          <a:p>
            <a:endParaRPr lang="de-DE" sz="1200" dirty="0">
              <a:solidFill>
                <a:srgbClr val="434343"/>
              </a:solidFill>
              <a:latin typeface="Poppins"/>
              <a:cs typeface="Poppins"/>
              <a:sym typeface="Poppins"/>
            </a:endParaRPr>
          </a:p>
          <a:p>
            <a:r>
              <a:rPr lang="en-US" sz="1600" dirty="0"/>
              <a:t/>
            </a:r>
            <a:br>
              <a:rPr lang="en-US" sz="1600" dirty="0"/>
            </a:br>
            <a:endParaRPr lang="de-DE" sz="1200"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lang="de-DE" sz="1200"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lang="de-DE" sz="1200"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lang="de-DE" sz="1200"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p:txBody>
      </p:sp>
      <p:sp>
        <p:nvSpPr>
          <p:cNvPr id="99" name="Google Shape;99;p19"/>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a:solidFill>
                  <a:srgbClr val="2DC5FA"/>
                </a:solidFill>
                <a:latin typeface="Poppins"/>
                <a:ea typeface="Poppins"/>
                <a:cs typeface="Poppins"/>
                <a:sym typeface="Poppins"/>
              </a:rPr>
              <a:t>Business case</a:t>
            </a:r>
            <a:endParaRPr sz="2300" b="1">
              <a:solidFill>
                <a:srgbClr val="2DC5FA"/>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3"/>
          <p:cNvSpPr txBox="1"/>
          <p:nvPr/>
        </p:nvSpPr>
        <p:spPr>
          <a:xfrm>
            <a:off x="671250" y="922325"/>
            <a:ext cx="4658700" cy="33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a:solidFill>
                <a:srgbClr val="434343"/>
              </a:solidFill>
              <a:latin typeface="Poppins Medium"/>
              <a:ea typeface="Poppins Medium"/>
              <a:cs typeface="Poppins Medium"/>
              <a:sym typeface="Poppins Medium"/>
            </a:endParaRPr>
          </a:p>
        </p:txBody>
      </p:sp>
      <p:sp>
        <p:nvSpPr>
          <p:cNvPr id="124" name="Google Shape;124;p23"/>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lvl="0">
              <a:spcAft>
                <a:spcPts val="1600"/>
              </a:spcAft>
            </a:pPr>
            <a:r>
              <a:rPr lang="en-GB" sz="2300" b="1" dirty="0" err="1">
                <a:solidFill>
                  <a:srgbClr val="2DC5FA"/>
                </a:solidFill>
                <a:latin typeface="Poppins"/>
                <a:ea typeface="Poppins"/>
                <a:cs typeface="Poppins"/>
                <a:sym typeface="Poppins"/>
              </a:rPr>
              <a:t>CategoricalNB</a:t>
            </a:r>
            <a:r>
              <a:rPr lang="en-GB" sz="2300" b="1" dirty="0">
                <a:solidFill>
                  <a:srgbClr val="2DC5FA"/>
                </a:solidFill>
                <a:latin typeface="Poppins"/>
                <a:ea typeface="Poppins"/>
                <a:cs typeface="Poppins"/>
                <a:sym typeface="Poppins"/>
              </a:rPr>
              <a:t> - Model Testing</a:t>
            </a:r>
            <a:endParaRPr sz="2300" b="1" dirty="0">
              <a:solidFill>
                <a:srgbClr val="2DC5FA"/>
              </a:solidFill>
              <a:latin typeface="Poppins"/>
              <a:ea typeface="Poppins"/>
              <a:cs typeface="Poppins"/>
              <a:sym typeface="Poppins"/>
            </a:endParaRPr>
          </a:p>
        </p:txBody>
      </p:sp>
      <p:sp>
        <p:nvSpPr>
          <p:cNvPr id="3" name="Rectangle 1">
            <a:extLst>
              <a:ext uri="{FF2B5EF4-FFF2-40B4-BE49-F238E27FC236}">
                <a16:creationId xmlns:a16="http://schemas.microsoft.com/office/drawing/2014/main" id="{B9941525-9D27-06B6-15D8-C7E438464662}"/>
              </a:ext>
            </a:extLst>
          </p:cNvPr>
          <p:cNvSpPr>
            <a:spLocks noChangeArrowheads="1"/>
          </p:cNvSpPr>
          <p:nvPr/>
        </p:nvSpPr>
        <p:spPr bwMode="auto">
          <a:xfrm>
            <a:off x="2146133" y="127534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 name="Picture 3"/>
          <p:cNvPicPr>
            <a:picLocks noChangeAspect="1"/>
          </p:cNvPicPr>
          <p:nvPr/>
        </p:nvPicPr>
        <p:blipFill>
          <a:blip r:embed="rId4"/>
          <a:stretch>
            <a:fillRect/>
          </a:stretch>
        </p:blipFill>
        <p:spPr>
          <a:xfrm>
            <a:off x="671250" y="922325"/>
            <a:ext cx="5410669" cy="1257409"/>
          </a:xfrm>
          <a:prstGeom prst="rect">
            <a:avLst/>
          </a:prstGeom>
        </p:spPr>
      </p:pic>
      <p:pic>
        <p:nvPicPr>
          <p:cNvPr id="5" name="Picture 4"/>
          <p:cNvPicPr>
            <a:picLocks noChangeAspect="1"/>
          </p:cNvPicPr>
          <p:nvPr/>
        </p:nvPicPr>
        <p:blipFill>
          <a:blip r:embed="rId5"/>
          <a:stretch>
            <a:fillRect/>
          </a:stretch>
        </p:blipFill>
        <p:spPr>
          <a:xfrm>
            <a:off x="2663032" y="2331630"/>
            <a:ext cx="3997385" cy="2292618"/>
          </a:xfrm>
          <a:prstGeom prst="rect">
            <a:avLst/>
          </a:prstGeom>
        </p:spPr>
      </p:pic>
      <p:pic>
        <p:nvPicPr>
          <p:cNvPr id="6" name="Picture 5"/>
          <p:cNvPicPr>
            <a:picLocks noChangeAspect="1"/>
          </p:cNvPicPr>
          <p:nvPr/>
        </p:nvPicPr>
        <p:blipFill>
          <a:blip r:embed="rId6"/>
          <a:stretch>
            <a:fillRect/>
          </a:stretch>
        </p:blipFill>
        <p:spPr>
          <a:xfrm>
            <a:off x="6854836" y="2876550"/>
            <a:ext cx="1797363" cy="139467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3"/>
          <p:cNvSpPr txBox="1"/>
          <p:nvPr/>
        </p:nvSpPr>
        <p:spPr>
          <a:xfrm>
            <a:off x="671250" y="922325"/>
            <a:ext cx="4658700" cy="33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a:solidFill>
                <a:srgbClr val="434343"/>
              </a:solidFill>
              <a:latin typeface="Poppins Medium"/>
              <a:ea typeface="Poppins Medium"/>
              <a:cs typeface="Poppins Medium"/>
              <a:sym typeface="Poppins Medium"/>
            </a:endParaRPr>
          </a:p>
        </p:txBody>
      </p:sp>
      <p:sp>
        <p:nvSpPr>
          <p:cNvPr id="124" name="Google Shape;124;p23"/>
          <p:cNvSpPr txBox="1"/>
          <p:nvPr/>
        </p:nvSpPr>
        <p:spPr>
          <a:xfrm>
            <a:off x="561000" y="428225"/>
            <a:ext cx="7135200" cy="494100"/>
          </a:xfrm>
          <a:prstGeom prst="rect">
            <a:avLst/>
          </a:prstGeom>
          <a:noFill/>
          <a:ln>
            <a:noFill/>
          </a:ln>
        </p:spPr>
        <p:txBody>
          <a:bodyPr spcFirstLastPara="1" wrap="square" lIns="91425" tIns="91425" rIns="91425" bIns="91425" anchor="t" anchorCtr="0">
            <a:noAutofit/>
          </a:bodyPr>
          <a:lstStyle/>
          <a:p>
            <a:pPr lvl="0">
              <a:spcAft>
                <a:spcPts val="1600"/>
              </a:spcAft>
            </a:pPr>
            <a:r>
              <a:rPr lang="en-GB" sz="2300" b="1" dirty="0">
                <a:solidFill>
                  <a:srgbClr val="2DC5FA"/>
                </a:solidFill>
                <a:latin typeface="Poppins"/>
                <a:ea typeface="Poppins"/>
                <a:cs typeface="Poppins"/>
                <a:sym typeface="Poppins"/>
              </a:rPr>
              <a:t>Extra Trees Classifier - Model Testing</a:t>
            </a:r>
            <a:endParaRPr sz="2300" b="1" dirty="0">
              <a:solidFill>
                <a:srgbClr val="2DC5FA"/>
              </a:solidFill>
              <a:latin typeface="Poppins"/>
              <a:ea typeface="Poppins"/>
              <a:cs typeface="Poppins"/>
              <a:sym typeface="Poppins"/>
            </a:endParaRPr>
          </a:p>
        </p:txBody>
      </p:sp>
      <p:pic>
        <p:nvPicPr>
          <p:cNvPr id="2" name="Picture 1"/>
          <p:cNvPicPr>
            <a:picLocks noChangeAspect="1"/>
          </p:cNvPicPr>
          <p:nvPr/>
        </p:nvPicPr>
        <p:blipFill>
          <a:blip r:embed="rId4"/>
          <a:stretch>
            <a:fillRect/>
          </a:stretch>
        </p:blipFill>
        <p:spPr>
          <a:xfrm>
            <a:off x="671250" y="922325"/>
            <a:ext cx="5890770" cy="1310754"/>
          </a:xfrm>
          <a:prstGeom prst="rect">
            <a:avLst/>
          </a:prstGeom>
        </p:spPr>
      </p:pic>
      <p:pic>
        <p:nvPicPr>
          <p:cNvPr id="8" name="Picture 7"/>
          <p:cNvPicPr>
            <a:picLocks noChangeAspect="1"/>
          </p:cNvPicPr>
          <p:nvPr/>
        </p:nvPicPr>
        <p:blipFill>
          <a:blip r:embed="rId5"/>
          <a:stretch>
            <a:fillRect/>
          </a:stretch>
        </p:blipFill>
        <p:spPr>
          <a:xfrm>
            <a:off x="2468084" y="2261654"/>
            <a:ext cx="4328568" cy="2196045"/>
          </a:xfrm>
          <a:prstGeom prst="rect">
            <a:avLst/>
          </a:prstGeom>
        </p:spPr>
      </p:pic>
      <p:pic>
        <p:nvPicPr>
          <p:cNvPr id="9" name="Picture 8"/>
          <p:cNvPicPr>
            <a:picLocks noChangeAspect="1"/>
          </p:cNvPicPr>
          <p:nvPr/>
        </p:nvPicPr>
        <p:blipFill>
          <a:blip r:embed="rId6"/>
          <a:stretch>
            <a:fillRect/>
          </a:stretch>
        </p:blipFill>
        <p:spPr>
          <a:xfrm>
            <a:off x="6913186" y="2952750"/>
            <a:ext cx="1764576" cy="1318475"/>
          </a:xfrm>
          <a:prstGeom prst="rect">
            <a:avLst/>
          </a:prstGeom>
        </p:spPr>
      </p:pic>
    </p:spTree>
    <p:extLst>
      <p:ext uri="{BB962C8B-B14F-4D97-AF65-F5344CB8AC3E}">
        <p14:creationId xmlns:p14="http://schemas.microsoft.com/office/powerpoint/2010/main" val="22412598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3"/>
          <p:cNvSpPr txBox="1"/>
          <p:nvPr/>
        </p:nvSpPr>
        <p:spPr>
          <a:xfrm>
            <a:off x="671250" y="922325"/>
            <a:ext cx="4658700" cy="33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a:solidFill>
                <a:srgbClr val="434343"/>
              </a:solidFill>
              <a:latin typeface="Poppins Medium"/>
              <a:ea typeface="Poppins Medium"/>
              <a:cs typeface="Poppins Medium"/>
              <a:sym typeface="Poppins Medium"/>
            </a:endParaRPr>
          </a:p>
        </p:txBody>
      </p:sp>
      <p:sp>
        <p:nvSpPr>
          <p:cNvPr id="124" name="Google Shape;124;p23"/>
          <p:cNvSpPr txBox="1"/>
          <p:nvPr/>
        </p:nvSpPr>
        <p:spPr>
          <a:xfrm>
            <a:off x="561000" y="428225"/>
            <a:ext cx="7135200" cy="494100"/>
          </a:xfrm>
          <a:prstGeom prst="rect">
            <a:avLst/>
          </a:prstGeom>
          <a:noFill/>
          <a:ln>
            <a:noFill/>
          </a:ln>
        </p:spPr>
        <p:txBody>
          <a:bodyPr spcFirstLastPara="1" wrap="square" lIns="91425" tIns="91425" rIns="91425" bIns="91425" anchor="t" anchorCtr="0">
            <a:noAutofit/>
          </a:bodyPr>
          <a:lstStyle/>
          <a:p>
            <a:pPr lvl="0">
              <a:spcAft>
                <a:spcPts val="1600"/>
              </a:spcAft>
            </a:pPr>
            <a:r>
              <a:rPr lang="en-GB" sz="2300" b="1" dirty="0" err="1">
                <a:solidFill>
                  <a:srgbClr val="2DC5FA"/>
                </a:solidFill>
                <a:latin typeface="Poppins"/>
                <a:ea typeface="Poppins"/>
                <a:cs typeface="Poppins"/>
                <a:sym typeface="Poppins"/>
              </a:rPr>
              <a:t>DecisionTreeClassifier</a:t>
            </a:r>
            <a:r>
              <a:rPr lang="en-GB" sz="2300" b="1" dirty="0">
                <a:solidFill>
                  <a:srgbClr val="2DC5FA"/>
                </a:solidFill>
                <a:latin typeface="Poppins"/>
                <a:ea typeface="Poppins"/>
                <a:cs typeface="Poppins"/>
                <a:sym typeface="Poppins"/>
              </a:rPr>
              <a:t> - Model Testing</a:t>
            </a:r>
            <a:endParaRPr sz="2300" b="1" dirty="0">
              <a:solidFill>
                <a:srgbClr val="2DC5FA"/>
              </a:solidFill>
              <a:latin typeface="Poppins"/>
              <a:ea typeface="Poppins"/>
              <a:cs typeface="Poppins"/>
              <a:sym typeface="Poppins"/>
            </a:endParaRPr>
          </a:p>
        </p:txBody>
      </p:sp>
      <p:pic>
        <p:nvPicPr>
          <p:cNvPr id="3" name="Picture 2"/>
          <p:cNvPicPr>
            <a:picLocks noChangeAspect="1"/>
          </p:cNvPicPr>
          <p:nvPr/>
        </p:nvPicPr>
        <p:blipFill>
          <a:blip r:embed="rId4"/>
          <a:stretch>
            <a:fillRect/>
          </a:stretch>
        </p:blipFill>
        <p:spPr>
          <a:xfrm>
            <a:off x="671250" y="932508"/>
            <a:ext cx="5890770" cy="1082134"/>
          </a:xfrm>
          <a:prstGeom prst="rect">
            <a:avLst/>
          </a:prstGeom>
        </p:spPr>
      </p:pic>
      <p:pic>
        <p:nvPicPr>
          <p:cNvPr id="4" name="Picture 3"/>
          <p:cNvPicPr>
            <a:picLocks noChangeAspect="1"/>
          </p:cNvPicPr>
          <p:nvPr/>
        </p:nvPicPr>
        <p:blipFill>
          <a:blip r:embed="rId5"/>
          <a:stretch>
            <a:fillRect/>
          </a:stretch>
        </p:blipFill>
        <p:spPr>
          <a:xfrm>
            <a:off x="2275023" y="2143125"/>
            <a:ext cx="4601801" cy="2276475"/>
          </a:xfrm>
          <a:prstGeom prst="rect">
            <a:avLst/>
          </a:prstGeom>
        </p:spPr>
      </p:pic>
      <p:pic>
        <p:nvPicPr>
          <p:cNvPr id="5" name="Picture 4"/>
          <p:cNvPicPr>
            <a:picLocks noChangeAspect="1"/>
          </p:cNvPicPr>
          <p:nvPr/>
        </p:nvPicPr>
        <p:blipFill>
          <a:blip r:embed="rId6"/>
          <a:stretch>
            <a:fillRect/>
          </a:stretch>
        </p:blipFill>
        <p:spPr>
          <a:xfrm>
            <a:off x="6933722" y="3133725"/>
            <a:ext cx="1802173" cy="1285875"/>
          </a:xfrm>
          <a:prstGeom prst="rect">
            <a:avLst/>
          </a:prstGeom>
        </p:spPr>
      </p:pic>
    </p:spTree>
    <p:extLst>
      <p:ext uri="{BB962C8B-B14F-4D97-AF65-F5344CB8AC3E}">
        <p14:creationId xmlns:p14="http://schemas.microsoft.com/office/powerpoint/2010/main" val="1425883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3"/>
          <p:cNvSpPr txBox="1"/>
          <p:nvPr/>
        </p:nvSpPr>
        <p:spPr>
          <a:xfrm>
            <a:off x="671250" y="922325"/>
            <a:ext cx="2034716"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a:solidFill>
                <a:srgbClr val="434343"/>
              </a:solidFill>
              <a:latin typeface="Poppins Medium"/>
              <a:ea typeface="Poppins Medium"/>
              <a:cs typeface="Poppins Medium"/>
              <a:sym typeface="Poppins Medium"/>
            </a:endParaRPr>
          </a:p>
        </p:txBody>
      </p:sp>
      <p:sp>
        <p:nvSpPr>
          <p:cNvPr id="124" name="Google Shape;124;p23"/>
          <p:cNvSpPr txBox="1"/>
          <p:nvPr/>
        </p:nvSpPr>
        <p:spPr>
          <a:xfrm>
            <a:off x="561000" y="428225"/>
            <a:ext cx="7135200" cy="494100"/>
          </a:xfrm>
          <a:prstGeom prst="rect">
            <a:avLst/>
          </a:prstGeom>
          <a:noFill/>
          <a:ln>
            <a:noFill/>
          </a:ln>
        </p:spPr>
        <p:txBody>
          <a:bodyPr spcFirstLastPara="1" wrap="square" lIns="91425" tIns="91425" rIns="91425" bIns="91425" anchor="t" anchorCtr="0">
            <a:noAutofit/>
          </a:bodyPr>
          <a:lstStyle/>
          <a:p>
            <a:pPr lvl="0">
              <a:spcAft>
                <a:spcPts val="1600"/>
              </a:spcAft>
            </a:pPr>
            <a:r>
              <a:rPr lang="fr-FR" sz="2300" b="1" dirty="0" err="1">
                <a:solidFill>
                  <a:srgbClr val="2DC5FA"/>
                </a:solidFill>
                <a:latin typeface="Poppins"/>
                <a:ea typeface="Poppins"/>
                <a:cs typeface="Poppins"/>
                <a:sym typeface="Poppins"/>
              </a:rPr>
              <a:t>Forecasting</a:t>
            </a:r>
            <a:r>
              <a:rPr lang="fr-FR" sz="2300" b="1" dirty="0">
                <a:solidFill>
                  <a:srgbClr val="2DC5FA"/>
                </a:solidFill>
                <a:latin typeface="Poppins"/>
                <a:ea typeface="Poppins"/>
                <a:cs typeface="Poppins"/>
                <a:sym typeface="Poppins"/>
              </a:rPr>
              <a:t> </a:t>
            </a:r>
            <a:r>
              <a:rPr lang="fr-FR" sz="2300" b="1" dirty="0" err="1">
                <a:solidFill>
                  <a:srgbClr val="2DC5FA"/>
                </a:solidFill>
                <a:latin typeface="Poppins"/>
                <a:ea typeface="Poppins"/>
                <a:cs typeface="Poppins"/>
                <a:sym typeface="Poppins"/>
              </a:rPr>
              <a:t>Timeseries</a:t>
            </a:r>
            <a:r>
              <a:rPr lang="fr-FR" sz="2300" b="1" dirty="0">
                <a:solidFill>
                  <a:srgbClr val="2DC5FA"/>
                </a:solidFill>
                <a:latin typeface="Poppins"/>
                <a:ea typeface="Poppins"/>
                <a:cs typeface="Poppins"/>
                <a:sym typeface="Poppins"/>
              </a:rPr>
              <a:t> </a:t>
            </a:r>
            <a:r>
              <a:rPr lang="fr-FR" sz="2300" b="1" dirty="0" err="1">
                <a:solidFill>
                  <a:srgbClr val="2DC5FA"/>
                </a:solidFill>
                <a:latin typeface="Poppins"/>
                <a:ea typeface="Poppins"/>
                <a:cs typeface="Poppins"/>
                <a:sym typeface="Poppins"/>
              </a:rPr>
              <a:t>using</a:t>
            </a:r>
            <a:r>
              <a:rPr lang="fr-FR" sz="2300" b="1" dirty="0">
                <a:solidFill>
                  <a:srgbClr val="2DC5FA"/>
                </a:solidFill>
                <a:latin typeface="Poppins"/>
                <a:ea typeface="Poppins"/>
                <a:cs typeface="Poppins"/>
                <a:sym typeface="Poppins"/>
              </a:rPr>
              <a:t> </a:t>
            </a:r>
            <a:r>
              <a:rPr lang="fr-FR" sz="2300" b="1" dirty="0" err="1">
                <a:solidFill>
                  <a:srgbClr val="2DC5FA"/>
                </a:solidFill>
                <a:latin typeface="Poppins"/>
                <a:ea typeface="Poppins"/>
                <a:cs typeface="Poppins"/>
                <a:sym typeface="Poppins"/>
              </a:rPr>
              <a:t>Prophet</a:t>
            </a:r>
            <a:r>
              <a:rPr lang="fr-FR" sz="2300" b="1" dirty="0">
                <a:solidFill>
                  <a:srgbClr val="2DC5FA"/>
                </a:solidFill>
                <a:latin typeface="Poppins"/>
                <a:ea typeface="Poppins"/>
                <a:cs typeface="Poppins"/>
                <a:sym typeface="Poppins"/>
              </a:rPr>
              <a:t> </a:t>
            </a:r>
            <a:endParaRPr sz="2300" b="1" dirty="0">
              <a:solidFill>
                <a:srgbClr val="2DC5FA"/>
              </a:solidFill>
              <a:latin typeface="Poppins"/>
              <a:ea typeface="Poppins"/>
              <a:cs typeface="Poppins"/>
              <a:sym typeface="Poppins"/>
            </a:endParaRPr>
          </a:p>
        </p:txBody>
      </p:sp>
      <p:pic>
        <p:nvPicPr>
          <p:cNvPr id="2" name="Picture 1"/>
          <p:cNvPicPr>
            <a:picLocks noChangeAspect="1"/>
          </p:cNvPicPr>
          <p:nvPr/>
        </p:nvPicPr>
        <p:blipFill>
          <a:blip r:embed="rId4"/>
          <a:stretch>
            <a:fillRect/>
          </a:stretch>
        </p:blipFill>
        <p:spPr>
          <a:xfrm>
            <a:off x="671250" y="898220"/>
            <a:ext cx="2034716" cy="518205"/>
          </a:xfrm>
          <a:prstGeom prst="rect">
            <a:avLst/>
          </a:prstGeom>
        </p:spPr>
      </p:pic>
      <p:sp>
        <p:nvSpPr>
          <p:cNvPr id="8" name="Google Shape;117;p22"/>
          <p:cNvSpPr txBox="1"/>
          <p:nvPr/>
        </p:nvSpPr>
        <p:spPr>
          <a:xfrm>
            <a:off x="2705966" y="922325"/>
            <a:ext cx="5857009" cy="494100"/>
          </a:xfrm>
          <a:prstGeom prst="rect">
            <a:avLst/>
          </a:prstGeom>
          <a:noFill/>
          <a:ln>
            <a:noFill/>
          </a:ln>
        </p:spPr>
        <p:txBody>
          <a:bodyPr spcFirstLastPara="1" wrap="square" lIns="91425" tIns="91425" rIns="91425" bIns="91425" anchor="t" anchorCtr="0">
            <a:noAutofit/>
          </a:bodyPr>
          <a:lstStyle/>
          <a:p>
            <a:pPr lvl="0" algn="l" rtl="0">
              <a:lnSpc>
                <a:spcPct val="100000"/>
              </a:lnSpc>
              <a:spcBef>
                <a:spcPts val="0"/>
              </a:spcBef>
              <a:spcAft>
                <a:spcPts val="0"/>
              </a:spcAft>
            </a:pPr>
            <a:r>
              <a:rPr lang="de-DE" sz="1200" dirty="0">
                <a:solidFill>
                  <a:srgbClr val="434343"/>
                </a:solidFill>
                <a:latin typeface="Poppins Medium"/>
                <a:ea typeface="Poppins Medium"/>
                <a:cs typeface="Poppins Medium"/>
                <a:sym typeface="Poppins Medium"/>
              </a:rPr>
              <a:t>Forecasted consumption of energy for the year 2019 by using prophet library in python</a:t>
            </a:r>
          </a:p>
          <a:p>
            <a:pPr lvl="0" algn="l" rtl="0">
              <a:lnSpc>
                <a:spcPct val="100000"/>
              </a:lnSpc>
              <a:spcBef>
                <a:spcPts val="0"/>
              </a:spcBef>
              <a:spcAft>
                <a:spcPts val="0"/>
              </a:spcAft>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p:txBody>
      </p:sp>
      <p:pic>
        <p:nvPicPr>
          <p:cNvPr id="6" name="Picture 5"/>
          <p:cNvPicPr>
            <a:picLocks noChangeAspect="1"/>
          </p:cNvPicPr>
          <p:nvPr/>
        </p:nvPicPr>
        <p:blipFill>
          <a:blip r:embed="rId5"/>
          <a:stretch>
            <a:fillRect/>
          </a:stretch>
        </p:blipFill>
        <p:spPr>
          <a:xfrm>
            <a:off x="671250" y="1581021"/>
            <a:ext cx="1844200" cy="2972058"/>
          </a:xfrm>
          <a:prstGeom prst="rect">
            <a:avLst/>
          </a:prstGeom>
        </p:spPr>
      </p:pic>
      <p:pic>
        <p:nvPicPr>
          <p:cNvPr id="7" name="Picture 6"/>
          <p:cNvPicPr>
            <a:picLocks noChangeAspect="1"/>
          </p:cNvPicPr>
          <p:nvPr/>
        </p:nvPicPr>
        <p:blipFill>
          <a:blip r:embed="rId6"/>
          <a:stretch>
            <a:fillRect/>
          </a:stretch>
        </p:blipFill>
        <p:spPr>
          <a:xfrm>
            <a:off x="3221247" y="1466711"/>
            <a:ext cx="2491956" cy="3200677"/>
          </a:xfrm>
          <a:prstGeom prst="rect">
            <a:avLst/>
          </a:prstGeom>
        </p:spPr>
      </p:pic>
      <p:pic>
        <p:nvPicPr>
          <p:cNvPr id="9" name="Picture 8"/>
          <p:cNvPicPr>
            <a:picLocks noChangeAspect="1"/>
          </p:cNvPicPr>
          <p:nvPr/>
        </p:nvPicPr>
        <p:blipFill>
          <a:blip r:embed="rId7"/>
          <a:stretch>
            <a:fillRect/>
          </a:stretch>
        </p:blipFill>
        <p:spPr>
          <a:xfrm>
            <a:off x="6720773" y="1414225"/>
            <a:ext cx="1531753" cy="2979678"/>
          </a:xfrm>
          <a:prstGeom prst="rect">
            <a:avLst/>
          </a:prstGeom>
        </p:spPr>
      </p:pic>
      <p:sp>
        <p:nvSpPr>
          <p:cNvPr id="10" name="Right Arrow 9"/>
          <p:cNvSpPr/>
          <p:nvPr/>
        </p:nvSpPr>
        <p:spPr>
          <a:xfrm>
            <a:off x="2515450" y="2686050"/>
            <a:ext cx="570650" cy="380999"/>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13" name="Right Arrow 12"/>
          <p:cNvSpPr/>
          <p:nvPr/>
        </p:nvSpPr>
        <p:spPr>
          <a:xfrm>
            <a:off x="5839674" y="2686049"/>
            <a:ext cx="570650" cy="380999"/>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3939710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3"/>
          <p:cNvSpPr txBox="1"/>
          <p:nvPr/>
        </p:nvSpPr>
        <p:spPr>
          <a:xfrm>
            <a:off x="671250" y="922325"/>
            <a:ext cx="2034716"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a:solidFill>
                <a:srgbClr val="434343"/>
              </a:solidFill>
              <a:latin typeface="Poppins Medium"/>
              <a:ea typeface="Poppins Medium"/>
              <a:cs typeface="Poppins Medium"/>
              <a:sym typeface="Poppins Medium"/>
            </a:endParaRPr>
          </a:p>
        </p:txBody>
      </p:sp>
      <p:sp>
        <p:nvSpPr>
          <p:cNvPr id="124" name="Google Shape;124;p23"/>
          <p:cNvSpPr txBox="1"/>
          <p:nvPr/>
        </p:nvSpPr>
        <p:spPr>
          <a:xfrm>
            <a:off x="561000" y="428225"/>
            <a:ext cx="7135200" cy="494100"/>
          </a:xfrm>
          <a:prstGeom prst="rect">
            <a:avLst/>
          </a:prstGeom>
          <a:noFill/>
          <a:ln>
            <a:noFill/>
          </a:ln>
        </p:spPr>
        <p:txBody>
          <a:bodyPr spcFirstLastPara="1" wrap="square" lIns="91425" tIns="91425" rIns="91425" bIns="91425" anchor="t" anchorCtr="0">
            <a:noAutofit/>
          </a:bodyPr>
          <a:lstStyle/>
          <a:p>
            <a:pPr lvl="0">
              <a:spcAft>
                <a:spcPts val="1600"/>
              </a:spcAft>
            </a:pPr>
            <a:r>
              <a:rPr lang="fr-FR" sz="2300" b="1" dirty="0" err="1">
                <a:solidFill>
                  <a:srgbClr val="2DC5FA"/>
                </a:solidFill>
                <a:latin typeface="Poppins"/>
                <a:ea typeface="Poppins"/>
                <a:cs typeface="Poppins"/>
                <a:sym typeface="Poppins"/>
              </a:rPr>
              <a:t>Forecasting</a:t>
            </a:r>
            <a:r>
              <a:rPr lang="fr-FR" sz="2300" b="1" dirty="0">
                <a:solidFill>
                  <a:srgbClr val="2DC5FA"/>
                </a:solidFill>
                <a:latin typeface="Poppins"/>
                <a:ea typeface="Poppins"/>
                <a:cs typeface="Poppins"/>
                <a:sym typeface="Poppins"/>
              </a:rPr>
              <a:t> </a:t>
            </a:r>
            <a:r>
              <a:rPr lang="fr-FR" sz="2300" b="1" dirty="0" err="1">
                <a:solidFill>
                  <a:srgbClr val="2DC5FA"/>
                </a:solidFill>
                <a:latin typeface="Poppins"/>
                <a:ea typeface="Poppins"/>
                <a:cs typeface="Poppins"/>
                <a:sym typeface="Poppins"/>
              </a:rPr>
              <a:t>Timeseries</a:t>
            </a:r>
            <a:r>
              <a:rPr lang="fr-FR" sz="2300" b="1" dirty="0">
                <a:solidFill>
                  <a:srgbClr val="2DC5FA"/>
                </a:solidFill>
                <a:latin typeface="Poppins"/>
                <a:ea typeface="Poppins"/>
                <a:cs typeface="Poppins"/>
                <a:sym typeface="Poppins"/>
              </a:rPr>
              <a:t> </a:t>
            </a:r>
            <a:r>
              <a:rPr lang="fr-FR" sz="2300" b="1" dirty="0" err="1">
                <a:solidFill>
                  <a:srgbClr val="2DC5FA"/>
                </a:solidFill>
                <a:latin typeface="Poppins"/>
                <a:ea typeface="Poppins"/>
                <a:cs typeface="Poppins"/>
                <a:sym typeface="Poppins"/>
              </a:rPr>
              <a:t>using</a:t>
            </a:r>
            <a:r>
              <a:rPr lang="fr-FR" sz="2300" b="1" dirty="0">
                <a:solidFill>
                  <a:srgbClr val="2DC5FA"/>
                </a:solidFill>
                <a:latin typeface="Poppins"/>
                <a:ea typeface="Poppins"/>
                <a:cs typeface="Poppins"/>
                <a:sym typeface="Poppins"/>
              </a:rPr>
              <a:t> </a:t>
            </a:r>
            <a:r>
              <a:rPr lang="fr-FR" sz="2300" b="1" dirty="0" err="1">
                <a:solidFill>
                  <a:srgbClr val="2DC5FA"/>
                </a:solidFill>
                <a:latin typeface="Poppins"/>
                <a:ea typeface="Poppins"/>
                <a:cs typeface="Poppins"/>
                <a:sym typeface="Poppins"/>
              </a:rPr>
              <a:t>Prophet</a:t>
            </a:r>
            <a:r>
              <a:rPr lang="fr-FR" sz="2300" b="1" dirty="0">
                <a:solidFill>
                  <a:srgbClr val="2DC5FA"/>
                </a:solidFill>
                <a:latin typeface="Poppins"/>
                <a:ea typeface="Poppins"/>
                <a:cs typeface="Poppins"/>
                <a:sym typeface="Poppins"/>
              </a:rPr>
              <a:t> </a:t>
            </a:r>
            <a:endParaRPr sz="2300" b="1" dirty="0">
              <a:solidFill>
                <a:srgbClr val="2DC5FA"/>
              </a:solidFill>
              <a:latin typeface="Poppins"/>
              <a:ea typeface="Poppins"/>
              <a:cs typeface="Poppins"/>
              <a:sym typeface="Poppins"/>
            </a:endParaRPr>
          </a:p>
        </p:txBody>
      </p:sp>
      <p:pic>
        <p:nvPicPr>
          <p:cNvPr id="3" name="Picture 2"/>
          <p:cNvPicPr>
            <a:picLocks noChangeAspect="1"/>
          </p:cNvPicPr>
          <p:nvPr/>
        </p:nvPicPr>
        <p:blipFill>
          <a:blip r:embed="rId4"/>
          <a:stretch>
            <a:fillRect/>
          </a:stretch>
        </p:blipFill>
        <p:spPr>
          <a:xfrm>
            <a:off x="671250" y="922325"/>
            <a:ext cx="2957775" cy="1458812"/>
          </a:xfrm>
          <a:prstGeom prst="rect">
            <a:avLst/>
          </a:prstGeom>
        </p:spPr>
      </p:pic>
      <p:pic>
        <p:nvPicPr>
          <p:cNvPr id="4" name="Picture 3"/>
          <p:cNvPicPr>
            <a:picLocks noChangeAspect="1"/>
          </p:cNvPicPr>
          <p:nvPr/>
        </p:nvPicPr>
        <p:blipFill>
          <a:blip r:embed="rId5"/>
          <a:stretch>
            <a:fillRect/>
          </a:stretch>
        </p:blipFill>
        <p:spPr>
          <a:xfrm>
            <a:off x="4039582" y="922326"/>
            <a:ext cx="4615540" cy="2897200"/>
          </a:xfrm>
          <a:prstGeom prst="rect">
            <a:avLst/>
          </a:prstGeom>
        </p:spPr>
      </p:pic>
      <p:pic>
        <p:nvPicPr>
          <p:cNvPr id="5" name="Picture 4"/>
          <p:cNvPicPr>
            <a:picLocks noChangeAspect="1"/>
          </p:cNvPicPr>
          <p:nvPr/>
        </p:nvPicPr>
        <p:blipFill>
          <a:blip r:embed="rId6"/>
          <a:stretch>
            <a:fillRect/>
          </a:stretch>
        </p:blipFill>
        <p:spPr>
          <a:xfrm>
            <a:off x="671250" y="2381138"/>
            <a:ext cx="3425185" cy="2365904"/>
          </a:xfrm>
          <a:prstGeom prst="rect">
            <a:avLst/>
          </a:prstGeom>
        </p:spPr>
      </p:pic>
    </p:spTree>
    <p:extLst>
      <p:ext uri="{BB962C8B-B14F-4D97-AF65-F5344CB8AC3E}">
        <p14:creationId xmlns:p14="http://schemas.microsoft.com/office/powerpoint/2010/main" val="27367826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41" name="Google Shape;141;p26"/>
          <p:cNvSpPr txBox="1"/>
          <p:nvPr/>
        </p:nvSpPr>
        <p:spPr>
          <a:xfrm>
            <a:off x="671249" y="960425"/>
            <a:ext cx="7342107" cy="3348900"/>
          </a:xfrm>
          <a:prstGeom prst="rect">
            <a:avLst/>
          </a:prstGeom>
          <a:noFill/>
          <a:ln>
            <a:noFill/>
          </a:ln>
        </p:spPr>
        <p:txBody>
          <a:bodyPr spcFirstLastPara="1" wrap="square" lIns="91425" tIns="91425" rIns="91425" bIns="91425" anchor="t" anchorCtr="0">
            <a:noAutofit/>
          </a:bodyPr>
          <a:lstStyle/>
          <a:p>
            <a:pPr marL="171450" indent="-171450">
              <a:buFont typeface="Wingdings" panose="05000000000000000000" pitchFamily="2" charset="2"/>
              <a:buChar char="q"/>
            </a:pPr>
            <a:r>
              <a:rPr lang="fr-FR" sz="1200" dirty="0" err="1">
                <a:solidFill>
                  <a:srgbClr val="434343"/>
                </a:solidFill>
                <a:latin typeface="Poppins Medium"/>
                <a:ea typeface="Poppins Medium"/>
                <a:cs typeface="Poppins Medium"/>
                <a:sym typeface="Poppins Medium"/>
              </a:rPr>
              <a:t>We</a:t>
            </a:r>
            <a:r>
              <a:rPr lang="fr-FR" sz="1200" dirty="0">
                <a:solidFill>
                  <a:srgbClr val="434343"/>
                </a:solidFill>
                <a:latin typeface="Poppins Medium"/>
                <a:ea typeface="Poppins Medium"/>
                <a:cs typeface="Poppins Medium"/>
                <a:sym typeface="Poppins Medium"/>
              </a:rPr>
              <a:t> </a:t>
            </a:r>
            <a:r>
              <a:rPr lang="fr-FR" sz="1200" dirty="0" err="1">
                <a:solidFill>
                  <a:srgbClr val="434343"/>
                </a:solidFill>
                <a:latin typeface="Poppins Medium"/>
                <a:ea typeface="Poppins Medium"/>
                <a:cs typeface="Poppins Medium"/>
                <a:sym typeface="Poppins Medium"/>
              </a:rPr>
              <a:t>can</a:t>
            </a:r>
            <a:r>
              <a:rPr lang="fr-FR" sz="1200" dirty="0">
                <a:solidFill>
                  <a:srgbClr val="434343"/>
                </a:solidFill>
                <a:latin typeface="Poppins Medium"/>
                <a:ea typeface="Poppins Medium"/>
                <a:cs typeface="Poppins Medium"/>
                <a:sym typeface="Poppins Medium"/>
              </a:rPr>
              <a:t> </a:t>
            </a:r>
            <a:r>
              <a:rPr lang="fr-FR" sz="1200" dirty="0" err="1">
                <a:solidFill>
                  <a:srgbClr val="434343"/>
                </a:solidFill>
                <a:latin typeface="Poppins Medium"/>
                <a:ea typeface="Poppins Medium"/>
                <a:cs typeface="Poppins Medium"/>
                <a:sym typeface="Poppins Medium"/>
              </a:rPr>
              <a:t>easily</a:t>
            </a:r>
            <a:r>
              <a:rPr lang="fr-FR" sz="1200" dirty="0">
                <a:solidFill>
                  <a:srgbClr val="434343"/>
                </a:solidFill>
                <a:latin typeface="Poppins Medium"/>
                <a:ea typeface="Poppins Medium"/>
                <a:cs typeface="Poppins Medium"/>
                <a:sym typeface="Poppins Medium"/>
              </a:rPr>
              <a:t> </a:t>
            </a:r>
            <a:r>
              <a:rPr lang="fr-FR" sz="1200" dirty="0" err="1">
                <a:solidFill>
                  <a:srgbClr val="434343"/>
                </a:solidFill>
                <a:latin typeface="Poppins Medium"/>
                <a:ea typeface="Poppins Medium"/>
                <a:cs typeface="Poppins Medium"/>
                <a:sym typeface="Poppins Medium"/>
              </a:rPr>
              <a:t>predict</a:t>
            </a:r>
            <a:r>
              <a:rPr lang="fr-FR" sz="1200" dirty="0">
                <a:solidFill>
                  <a:srgbClr val="434343"/>
                </a:solidFill>
                <a:latin typeface="Poppins Medium"/>
                <a:ea typeface="Poppins Medium"/>
                <a:cs typeface="Poppins Medium"/>
                <a:sym typeface="Poppins Medium"/>
              </a:rPr>
              <a:t> the type of </a:t>
            </a:r>
            <a:r>
              <a:rPr lang="fr-FR" sz="1200" dirty="0" err="1">
                <a:solidFill>
                  <a:srgbClr val="434343"/>
                </a:solidFill>
                <a:latin typeface="Poppins Medium"/>
                <a:ea typeface="Poppins Medium"/>
                <a:cs typeface="Poppins Medium"/>
                <a:sym typeface="Poppins Medium"/>
              </a:rPr>
              <a:t>load</a:t>
            </a:r>
            <a:r>
              <a:rPr lang="fr-FR" sz="1200" dirty="0">
                <a:solidFill>
                  <a:srgbClr val="434343"/>
                </a:solidFill>
                <a:latin typeface="Poppins Medium"/>
                <a:ea typeface="Poppins Medium"/>
                <a:cs typeface="Poppins Medium"/>
                <a:sym typeface="Poppins Medium"/>
              </a:rPr>
              <a:t> by </a:t>
            </a:r>
            <a:r>
              <a:rPr lang="fr-FR" sz="1200" dirty="0" err="1">
                <a:solidFill>
                  <a:srgbClr val="434343"/>
                </a:solidFill>
                <a:latin typeface="Poppins Medium"/>
                <a:ea typeface="Poppins Medium"/>
                <a:cs typeface="Poppins Medium"/>
                <a:sym typeface="Poppins Medium"/>
              </a:rPr>
              <a:t>using</a:t>
            </a:r>
            <a:r>
              <a:rPr lang="fr-FR" sz="1200" dirty="0">
                <a:solidFill>
                  <a:srgbClr val="434343"/>
                </a:solidFill>
                <a:latin typeface="Poppins Medium"/>
                <a:ea typeface="Poppins Medium"/>
                <a:cs typeface="Poppins Medium"/>
                <a:sym typeface="Poppins Medium"/>
              </a:rPr>
              <a:t> </a:t>
            </a:r>
            <a:r>
              <a:rPr lang="fr-FR" sz="1200" dirty="0" err="1">
                <a:solidFill>
                  <a:srgbClr val="434343"/>
                </a:solidFill>
                <a:latin typeface="Poppins Medium"/>
                <a:ea typeface="Poppins Medium"/>
                <a:cs typeface="Poppins Medium"/>
                <a:sym typeface="Poppins Medium"/>
              </a:rPr>
              <a:t>DesicionTreeClassifier</a:t>
            </a:r>
            <a:r>
              <a:rPr lang="fr-FR" sz="1200" dirty="0">
                <a:solidFill>
                  <a:srgbClr val="434343"/>
                </a:solidFill>
                <a:latin typeface="Poppins Medium"/>
                <a:ea typeface="Poppins Medium"/>
                <a:cs typeface="Poppins Medium"/>
                <a:sym typeface="Poppins Medium"/>
              </a:rPr>
              <a:t> (</a:t>
            </a:r>
            <a:r>
              <a:rPr lang="fr-FR" sz="1200" dirty="0" err="1">
                <a:solidFill>
                  <a:srgbClr val="434343"/>
                </a:solidFill>
                <a:latin typeface="Poppins Medium"/>
                <a:ea typeface="Poppins Medium"/>
                <a:cs typeface="Poppins Medium"/>
                <a:sym typeface="Poppins Medium"/>
              </a:rPr>
              <a:t>accurasy</a:t>
            </a:r>
            <a:r>
              <a:rPr lang="fr-FR" sz="1200" dirty="0">
                <a:solidFill>
                  <a:srgbClr val="434343"/>
                </a:solidFill>
                <a:latin typeface="Poppins Medium"/>
                <a:ea typeface="Poppins Medium"/>
                <a:cs typeface="Poppins Medium"/>
                <a:sym typeface="Poppins Medium"/>
              </a:rPr>
              <a:t> </a:t>
            </a:r>
            <a:r>
              <a:rPr lang="fr-FR" sz="1200" dirty="0" err="1">
                <a:solidFill>
                  <a:srgbClr val="434343"/>
                </a:solidFill>
                <a:latin typeface="Poppins Medium"/>
                <a:ea typeface="Poppins Medium"/>
                <a:cs typeface="Poppins Medium"/>
                <a:sym typeface="Poppins Medium"/>
              </a:rPr>
              <a:t>is</a:t>
            </a:r>
            <a:r>
              <a:rPr lang="fr-FR" sz="1200" dirty="0">
                <a:solidFill>
                  <a:srgbClr val="434343"/>
                </a:solidFill>
                <a:latin typeface="Poppins Medium"/>
                <a:ea typeface="Poppins Medium"/>
                <a:cs typeface="Poppins Medium"/>
                <a:sym typeface="Poppins Medium"/>
              </a:rPr>
              <a:t> 89%)</a:t>
            </a:r>
          </a:p>
          <a:p>
            <a:pPr marL="171450" indent="-171450">
              <a:buFont typeface="Wingdings" panose="05000000000000000000" pitchFamily="2" charset="2"/>
              <a:buChar char="q"/>
            </a:pPr>
            <a:r>
              <a:rPr lang="fr-FR" sz="1200" dirty="0">
                <a:solidFill>
                  <a:srgbClr val="434343"/>
                </a:solidFill>
                <a:latin typeface="Poppins Medium"/>
                <a:ea typeface="Poppins Medium"/>
                <a:cs typeface="Poppins Medium"/>
                <a:sym typeface="Poppins Medium"/>
              </a:rPr>
              <a:t>The time </a:t>
            </a:r>
            <a:r>
              <a:rPr lang="fr-FR" sz="1200" dirty="0" err="1">
                <a:solidFill>
                  <a:srgbClr val="434343"/>
                </a:solidFill>
                <a:latin typeface="Poppins Medium"/>
                <a:ea typeface="Poppins Medium"/>
                <a:cs typeface="Poppins Medium"/>
                <a:sym typeface="Poppins Medium"/>
              </a:rPr>
              <a:t>series</a:t>
            </a:r>
            <a:r>
              <a:rPr lang="fr-FR" sz="1200" dirty="0">
                <a:solidFill>
                  <a:srgbClr val="434343"/>
                </a:solidFill>
                <a:latin typeface="Poppins Medium"/>
                <a:ea typeface="Poppins Medium"/>
                <a:cs typeface="Poppins Medium"/>
                <a:sym typeface="Poppins Medium"/>
              </a:rPr>
              <a:t> </a:t>
            </a:r>
            <a:r>
              <a:rPr lang="fr-FR" sz="1200" dirty="0" err="1">
                <a:solidFill>
                  <a:srgbClr val="434343"/>
                </a:solidFill>
                <a:latin typeface="Poppins Medium"/>
                <a:ea typeface="Poppins Medium"/>
                <a:cs typeface="Poppins Medium"/>
                <a:sym typeface="Poppins Medium"/>
              </a:rPr>
              <a:t>forecast</a:t>
            </a:r>
            <a:r>
              <a:rPr lang="fr-FR" sz="1200" dirty="0">
                <a:solidFill>
                  <a:srgbClr val="434343"/>
                </a:solidFill>
                <a:latin typeface="Poppins Medium"/>
                <a:ea typeface="Poppins Medium"/>
                <a:cs typeface="Poppins Medium"/>
                <a:sym typeface="Poppins Medium"/>
              </a:rPr>
              <a:t> </a:t>
            </a:r>
            <a:r>
              <a:rPr lang="fr-FR" sz="1200" dirty="0" err="1">
                <a:solidFill>
                  <a:srgbClr val="434343"/>
                </a:solidFill>
                <a:latin typeface="Poppins Medium"/>
                <a:ea typeface="Poppins Medium"/>
                <a:cs typeface="Poppins Medium"/>
                <a:sym typeface="Poppins Medium"/>
              </a:rPr>
              <a:t>allows</a:t>
            </a:r>
            <a:r>
              <a:rPr lang="fr-FR" sz="1200" dirty="0">
                <a:solidFill>
                  <a:srgbClr val="434343"/>
                </a:solidFill>
                <a:latin typeface="Poppins Medium"/>
                <a:ea typeface="Poppins Medium"/>
                <a:cs typeface="Poppins Medium"/>
                <a:sym typeface="Poppins Medium"/>
              </a:rPr>
              <a:t> to </a:t>
            </a:r>
            <a:r>
              <a:rPr lang="fr-FR" sz="1200" dirty="0" err="1">
                <a:solidFill>
                  <a:srgbClr val="434343"/>
                </a:solidFill>
                <a:latin typeface="Poppins Medium"/>
                <a:ea typeface="Poppins Medium"/>
                <a:cs typeface="Poppins Medium"/>
                <a:sym typeface="Poppins Medium"/>
              </a:rPr>
              <a:t>see</a:t>
            </a:r>
            <a:r>
              <a:rPr lang="fr-FR" sz="1200" dirty="0">
                <a:solidFill>
                  <a:srgbClr val="434343"/>
                </a:solidFill>
                <a:latin typeface="Poppins Medium"/>
                <a:ea typeface="Poppins Medium"/>
                <a:cs typeface="Poppins Medium"/>
                <a:sym typeface="Poppins Medium"/>
              </a:rPr>
              <a:t> </a:t>
            </a:r>
            <a:r>
              <a:rPr lang="fr-FR" sz="1200" dirty="0" err="1">
                <a:solidFill>
                  <a:srgbClr val="434343"/>
                </a:solidFill>
                <a:latin typeface="Poppins Medium"/>
                <a:ea typeface="Poppins Medium"/>
                <a:cs typeface="Poppins Medium"/>
                <a:sym typeface="Poppins Medium"/>
              </a:rPr>
              <a:t>that</a:t>
            </a:r>
            <a:r>
              <a:rPr lang="fr-FR" sz="1200" dirty="0">
                <a:solidFill>
                  <a:srgbClr val="434343"/>
                </a:solidFill>
                <a:latin typeface="Poppins Medium"/>
                <a:ea typeface="Poppins Medium"/>
                <a:cs typeface="Poppins Medium"/>
                <a:sym typeface="Poppins Medium"/>
              </a:rPr>
              <a:t> the </a:t>
            </a:r>
            <a:r>
              <a:rPr lang="fr-FR" sz="1200" dirty="0" err="1">
                <a:solidFill>
                  <a:srgbClr val="434343"/>
                </a:solidFill>
                <a:latin typeface="Poppins Medium"/>
                <a:ea typeface="Poppins Medium"/>
                <a:cs typeface="Poppins Medium"/>
                <a:sym typeface="Poppins Medium"/>
              </a:rPr>
              <a:t>concumption</a:t>
            </a:r>
            <a:r>
              <a:rPr lang="fr-FR" sz="1200" dirty="0">
                <a:solidFill>
                  <a:srgbClr val="434343"/>
                </a:solidFill>
                <a:latin typeface="Poppins Medium"/>
                <a:ea typeface="Poppins Medium"/>
                <a:cs typeface="Poppins Medium"/>
                <a:sym typeface="Poppins Medium"/>
              </a:rPr>
              <a:t> of </a:t>
            </a:r>
            <a:r>
              <a:rPr lang="fr-FR" sz="1200" dirty="0" err="1">
                <a:solidFill>
                  <a:srgbClr val="434343"/>
                </a:solidFill>
                <a:latin typeface="Poppins Medium"/>
                <a:ea typeface="Poppins Medium"/>
                <a:cs typeface="Poppins Medium"/>
                <a:sym typeface="Poppins Medium"/>
              </a:rPr>
              <a:t>energy</a:t>
            </a:r>
            <a:r>
              <a:rPr lang="fr-FR" sz="1200" dirty="0">
                <a:solidFill>
                  <a:srgbClr val="434343"/>
                </a:solidFill>
                <a:latin typeface="Poppins Medium"/>
                <a:ea typeface="Poppins Medium"/>
                <a:cs typeface="Poppins Medium"/>
                <a:sym typeface="Poppins Medium"/>
              </a:rPr>
              <a:t> </a:t>
            </a:r>
            <a:r>
              <a:rPr lang="fr-FR" sz="1200" dirty="0" err="1">
                <a:solidFill>
                  <a:srgbClr val="434343"/>
                </a:solidFill>
                <a:latin typeface="Poppins Medium"/>
                <a:ea typeface="Poppins Medium"/>
                <a:cs typeface="Poppins Medium"/>
                <a:sym typeface="Poppins Medium"/>
              </a:rPr>
              <a:t>will</a:t>
            </a:r>
            <a:r>
              <a:rPr lang="fr-FR" sz="1200" dirty="0">
                <a:solidFill>
                  <a:srgbClr val="434343"/>
                </a:solidFill>
                <a:latin typeface="Poppins Medium"/>
                <a:ea typeface="Poppins Medium"/>
                <a:cs typeface="Poppins Medium"/>
                <a:sym typeface="Poppins Medium"/>
              </a:rPr>
              <a:t> </a:t>
            </a:r>
            <a:r>
              <a:rPr lang="fr-FR" sz="1200" dirty="0" err="1">
                <a:solidFill>
                  <a:srgbClr val="434343"/>
                </a:solidFill>
                <a:latin typeface="Poppins Medium"/>
                <a:ea typeface="Poppins Medium"/>
                <a:cs typeface="Poppins Medium"/>
                <a:sym typeface="Poppins Medium"/>
              </a:rPr>
              <a:t>decrease</a:t>
            </a:r>
            <a:endParaRPr lang="fr-FR" sz="1200" dirty="0">
              <a:solidFill>
                <a:srgbClr val="434343"/>
              </a:solidFill>
              <a:latin typeface="Poppins Medium"/>
              <a:ea typeface="Poppins Medium"/>
              <a:cs typeface="Poppins Medium"/>
              <a:sym typeface="Poppins Medium"/>
            </a:endParaRPr>
          </a:p>
          <a:p>
            <a:pPr marL="171450" indent="-171450">
              <a:buFont typeface="Wingdings" panose="05000000000000000000" pitchFamily="2" charset="2"/>
              <a:buChar char="q"/>
            </a:pPr>
            <a:r>
              <a:rPr lang="fr-FR" sz="1200" dirty="0">
                <a:solidFill>
                  <a:srgbClr val="434343"/>
                </a:solidFill>
                <a:latin typeface="Poppins Medium"/>
                <a:ea typeface="Poppins Medium"/>
                <a:cs typeface="Poppins Medium"/>
                <a:sym typeface="Poppins Medium"/>
              </a:rPr>
              <a:t>The descriptive </a:t>
            </a:r>
            <a:r>
              <a:rPr lang="fr-FR" sz="1200" dirty="0" err="1">
                <a:solidFill>
                  <a:srgbClr val="434343"/>
                </a:solidFill>
                <a:latin typeface="Poppins Medium"/>
                <a:ea typeface="Poppins Medium"/>
                <a:cs typeface="Poppins Medium"/>
                <a:sym typeface="Poppins Medium"/>
              </a:rPr>
              <a:t>analytics</a:t>
            </a:r>
            <a:r>
              <a:rPr lang="fr-FR" sz="1200" dirty="0">
                <a:solidFill>
                  <a:srgbClr val="434343"/>
                </a:solidFill>
                <a:latin typeface="Poppins Medium"/>
                <a:ea typeface="Poppins Medium"/>
                <a:cs typeface="Poppins Medium"/>
                <a:sym typeface="Poppins Medium"/>
              </a:rPr>
              <a:t> </a:t>
            </a:r>
            <a:r>
              <a:rPr lang="fr-FR" sz="1200" dirty="0" err="1">
                <a:solidFill>
                  <a:srgbClr val="434343"/>
                </a:solidFill>
                <a:latin typeface="Poppins Medium"/>
                <a:ea typeface="Poppins Medium"/>
                <a:cs typeface="Poppins Medium"/>
                <a:sym typeface="Poppins Medium"/>
              </a:rPr>
              <a:t>brings</a:t>
            </a:r>
            <a:r>
              <a:rPr lang="fr-FR" sz="1200" dirty="0">
                <a:solidFill>
                  <a:srgbClr val="434343"/>
                </a:solidFill>
                <a:latin typeface="Poppins Medium"/>
                <a:ea typeface="Poppins Medium"/>
                <a:cs typeface="Poppins Medium"/>
                <a:sym typeface="Poppins Medium"/>
              </a:rPr>
              <a:t> the insight </a:t>
            </a:r>
            <a:r>
              <a:rPr lang="fr-FR" sz="1200" dirty="0" err="1">
                <a:solidFill>
                  <a:srgbClr val="434343"/>
                </a:solidFill>
                <a:latin typeface="Poppins Medium"/>
                <a:ea typeface="Poppins Medium"/>
                <a:cs typeface="Poppins Medium"/>
                <a:sym typeface="Poppins Medium"/>
              </a:rPr>
              <a:t>that</a:t>
            </a:r>
            <a:r>
              <a:rPr lang="fr-FR" sz="1200" dirty="0">
                <a:solidFill>
                  <a:srgbClr val="434343"/>
                </a:solidFill>
                <a:latin typeface="Poppins Medium"/>
                <a:ea typeface="Poppins Medium"/>
                <a:cs typeface="Poppins Medium"/>
                <a:sym typeface="Poppins Medium"/>
              </a:rPr>
              <a:t> </a:t>
            </a:r>
            <a:r>
              <a:rPr lang="fr-FR" sz="1200" dirty="0" err="1">
                <a:solidFill>
                  <a:srgbClr val="434343"/>
                </a:solidFill>
                <a:latin typeface="Poppins Medium"/>
                <a:ea typeface="Poppins Medium"/>
                <a:cs typeface="Poppins Medium"/>
                <a:sym typeface="Poppins Medium"/>
              </a:rPr>
              <a:t>it</a:t>
            </a:r>
            <a:r>
              <a:rPr lang="fr-FR" sz="1200" dirty="0">
                <a:solidFill>
                  <a:srgbClr val="434343"/>
                </a:solidFill>
                <a:latin typeface="Poppins Medium"/>
                <a:ea typeface="Poppins Medium"/>
                <a:cs typeface="Poppins Medium"/>
                <a:sym typeface="Poppins Medium"/>
              </a:rPr>
              <a:t> </a:t>
            </a:r>
            <a:r>
              <a:rPr lang="fr-FR" sz="1200" dirty="0" err="1">
                <a:solidFill>
                  <a:srgbClr val="434343"/>
                </a:solidFill>
                <a:latin typeface="Poppins Medium"/>
                <a:ea typeface="Poppins Medium"/>
                <a:cs typeface="Poppins Medium"/>
                <a:sym typeface="Poppins Medium"/>
              </a:rPr>
              <a:t>could</a:t>
            </a:r>
            <a:r>
              <a:rPr lang="fr-FR" sz="1200" dirty="0">
                <a:solidFill>
                  <a:srgbClr val="434343"/>
                </a:solidFill>
                <a:latin typeface="Poppins Medium"/>
                <a:ea typeface="Poppins Medium"/>
                <a:cs typeface="Poppins Medium"/>
                <a:sym typeface="Poppins Medium"/>
              </a:rPr>
              <a:t> </a:t>
            </a:r>
            <a:r>
              <a:rPr lang="fr-FR" sz="1200" dirty="0" err="1">
                <a:solidFill>
                  <a:srgbClr val="434343"/>
                </a:solidFill>
                <a:latin typeface="Poppins Medium"/>
                <a:ea typeface="Poppins Medium"/>
                <a:cs typeface="Poppins Medium"/>
                <a:sym typeface="Poppins Medium"/>
              </a:rPr>
              <a:t>be</a:t>
            </a:r>
            <a:r>
              <a:rPr lang="fr-FR" sz="1200" dirty="0">
                <a:solidFill>
                  <a:srgbClr val="434343"/>
                </a:solidFill>
                <a:latin typeface="Poppins Medium"/>
                <a:ea typeface="Poppins Medium"/>
                <a:cs typeface="Poppins Medium"/>
                <a:sym typeface="Poppins Medium"/>
              </a:rPr>
              <a:t> </a:t>
            </a:r>
            <a:r>
              <a:rPr lang="fr-FR" sz="1200" dirty="0" err="1">
                <a:solidFill>
                  <a:srgbClr val="434343"/>
                </a:solidFill>
                <a:latin typeface="Poppins Medium"/>
                <a:ea typeface="Poppins Medium"/>
                <a:cs typeface="Poppins Medium"/>
                <a:sym typeface="Poppins Medium"/>
              </a:rPr>
              <a:t>useful</a:t>
            </a:r>
            <a:r>
              <a:rPr lang="fr-FR" sz="1200" dirty="0">
                <a:solidFill>
                  <a:srgbClr val="434343"/>
                </a:solidFill>
                <a:latin typeface="Poppins Medium"/>
                <a:ea typeface="Poppins Medium"/>
                <a:cs typeface="Poppins Medium"/>
                <a:sym typeface="Poppins Medium"/>
              </a:rPr>
              <a:t> to </a:t>
            </a:r>
            <a:r>
              <a:rPr lang="fr-FR" sz="1200" dirty="0" err="1">
                <a:solidFill>
                  <a:srgbClr val="434343"/>
                </a:solidFill>
                <a:latin typeface="Poppins Medium"/>
                <a:ea typeface="Poppins Medium"/>
                <a:cs typeface="Poppins Medium"/>
                <a:sym typeface="Poppins Medium"/>
              </a:rPr>
              <a:t>launch</a:t>
            </a:r>
            <a:r>
              <a:rPr lang="fr-FR" sz="1200" dirty="0">
                <a:solidFill>
                  <a:srgbClr val="434343"/>
                </a:solidFill>
                <a:latin typeface="Poppins Medium"/>
                <a:ea typeface="Poppins Medium"/>
                <a:cs typeface="Poppins Medium"/>
                <a:sym typeface="Poppins Medium"/>
              </a:rPr>
              <a:t> plants </a:t>
            </a:r>
            <a:r>
              <a:rPr lang="fr-FR" sz="1200" dirty="0" err="1">
                <a:solidFill>
                  <a:srgbClr val="434343"/>
                </a:solidFill>
                <a:latin typeface="Poppins Medium"/>
                <a:ea typeface="Poppins Medium"/>
                <a:cs typeface="Poppins Medium"/>
                <a:sym typeface="Poppins Medium"/>
              </a:rPr>
              <a:t>during</a:t>
            </a:r>
            <a:r>
              <a:rPr lang="fr-FR" sz="1200" dirty="0">
                <a:solidFill>
                  <a:srgbClr val="434343"/>
                </a:solidFill>
                <a:latin typeface="Poppins Medium"/>
                <a:ea typeface="Poppins Medium"/>
                <a:cs typeface="Poppins Medium"/>
                <a:sym typeface="Poppins Medium"/>
              </a:rPr>
              <a:t> the weekends </a:t>
            </a:r>
            <a:endParaRPr sz="1200" dirty="0">
              <a:solidFill>
                <a:srgbClr val="434343"/>
              </a:solidFill>
              <a:latin typeface="Poppins Medium"/>
              <a:ea typeface="Poppins Medium"/>
              <a:cs typeface="Poppins Medium"/>
              <a:sym typeface="Poppins Medium"/>
            </a:endParaRPr>
          </a:p>
        </p:txBody>
      </p:sp>
      <p:sp>
        <p:nvSpPr>
          <p:cNvPr id="142" name="Google Shape;142;p26"/>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Conclusions</a:t>
            </a:r>
            <a:endParaRPr sz="2300" b="1" dirty="0">
              <a:solidFill>
                <a:srgbClr val="2DC5FA"/>
              </a:solidFill>
              <a:latin typeface="Poppins"/>
              <a:ea typeface="Poppins"/>
              <a:cs typeface="Poppins"/>
              <a:sym typeface="Poppins"/>
            </a:endParaRPr>
          </a:p>
        </p:txBody>
      </p:sp>
      <p:pic>
        <p:nvPicPr>
          <p:cNvPr id="3" name="Picture 2"/>
          <p:cNvPicPr>
            <a:picLocks noChangeAspect="1"/>
          </p:cNvPicPr>
          <p:nvPr/>
        </p:nvPicPr>
        <p:blipFill>
          <a:blip r:embed="rId4"/>
          <a:stretch>
            <a:fillRect/>
          </a:stretch>
        </p:blipFill>
        <p:spPr>
          <a:xfrm>
            <a:off x="2230563" y="1748820"/>
            <a:ext cx="3674937" cy="2948789"/>
          </a:xfrm>
          <a:prstGeom prst="rect">
            <a:avLst/>
          </a:prstGeom>
        </p:spPr>
      </p:pic>
    </p:spTree>
    <p:extLst>
      <p:ext uri="{BB962C8B-B14F-4D97-AF65-F5344CB8AC3E}">
        <p14:creationId xmlns:p14="http://schemas.microsoft.com/office/powerpoint/2010/main" val="3296268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6"/>
        <p:cNvGrpSpPr/>
        <p:nvPr/>
      </p:nvGrpSpPr>
      <p:grpSpPr>
        <a:xfrm>
          <a:off x="0" y="0"/>
          <a:ext cx="0" cy="0"/>
          <a:chOff x="0" y="0"/>
          <a:chExt cx="0" cy="0"/>
        </a:xfrm>
      </p:grpSpPr>
      <p:sp>
        <p:nvSpPr>
          <p:cNvPr id="150" name="Google Shape;150;p27"/>
          <p:cNvSpPr txBox="1"/>
          <p:nvPr/>
        </p:nvSpPr>
        <p:spPr>
          <a:xfrm>
            <a:off x="3077952" y="2057399"/>
            <a:ext cx="2998998" cy="876301"/>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3600" b="1" dirty="0">
                <a:solidFill>
                  <a:srgbClr val="2DC5FA"/>
                </a:solidFill>
                <a:latin typeface="Poppins"/>
                <a:ea typeface="Poppins"/>
                <a:cs typeface="Poppins"/>
                <a:sym typeface="Poppins"/>
              </a:rPr>
              <a:t>Questions?</a:t>
            </a:r>
            <a:endParaRPr sz="3600" b="1" dirty="0">
              <a:solidFill>
                <a:srgbClr val="2DC5FA"/>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sp>
        <p:nvSpPr>
          <p:cNvPr id="104" name="Google Shape;104;p20"/>
          <p:cNvSpPr txBox="1"/>
          <p:nvPr/>
        </p:nvSpPr>
        <p:spPr>
          <a:xfrm>
            <a:off x="671249" y="922325"/>
            <a:ext cx="4081725" cy="3348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lang="en" sz="1200" b="1" dirty="0">
              <a:solidFill>
                <a:srgbClr val="434343"/>
              </a:solidFill>
              <a:latin typeface="Poppins"/>
              <a:ea typeface="Poppins"/>
              <a:cs typeface="Poppins"/>
              <a:sym typeface="Poppins"/>
            </a:endParaRPr>
          </a:p>
          <a:p>
            <a:pPr marL="171450" lvl="0" indent="-171450" algn="l" rtl="0">
              <a:lnSpc>
                <a:spcPct val="150000"/>
              </a:lnSpc>
              <a:spcBef>
                <a:spcPts val="0"/>
              </a:spcBef>
              <a:spcAft>
                <a:spcPts val="0"/>
              </a:spcAft>
              <a:buFont typeface="Wingdings" panose="05000000000000000000" pitchFamily="2" charset="2"/>
              <a:buChar char="§"/>
            </a:pPr>
            <a:r>
              <a:rPr lang="en-US" sz="1200" dirty="0">
                <a:solidFill>
                  <a:srgbClr val="434343"/>
                </a:solidFill>
                <a:latin typeface="Poppins"/>
                <a:ea typeface="Poppins"/>
                <a:cs typeface="Poppins"/>
                <a:sym typeface="Poppins"/>
              </a:rPr>
              <a:t>Investigation of my business case</a:t>
            </a:r>
          </a:p>
          <a:p>
            <a:pPr marL="171450" lvl="0" indent="-171450" algn="l" rtl="0">
              <a:lnSpc>
                <a:spcPct val="150000"/>
              </a:lnSpc>
              <a:spcBef>
                <a:spcPts val="0"/>
              </a:spcBef>
              <a:spcAft>
                <a:spcPts val="0"/>
              </a:spcAft>
              <a:buFont typeface="Wingdings" panose="05000000000000000000" pitchFamily="2" charset="2"/>
              <a:buChar char="§"/>
            </a:pPr>
            <a:r>
              <a:rPr lang="en-US" sz="1200" dirty="0">
                <a:solidFill>
                  <a:srgbClr val="434343"/>
                </a:solidFill>
                <a:latin typeface="Poppins"/>
                <a:ea typeface="Poppins"/>
                <a:cs typeface="Poppins"/>
                <a:sym typeface="Poppins"/>
              </a:rPr>
              <a:t>L</a:t>
            </a:r>
            <a:r>
              <a:rPr lang="en" sz="1200" dirty="0">
                <a:solidFill>
                  <a:srgbClr val="434343"/>
                </a:solidFill>
                <a:latin typeface="Poppins"/>
                <a:ea typeface="Poppins"/>
                <a:cs typeface="Poppins"/>
                <a:sym typeface="Poppins"/>
              </a:rPr>
              <a:t>ook for data related to my business case</a:t>
            </a:r>
          </a:p>
          <a:p>
            <a:pPr marL="171450" lvl="0" indent="-171450" algn="l" rtl="0">
              <a:lnSpc>
                <a:spcPct val="150000"/>
              </a:lnSpc>
              <a:spcBef>
                <a:spcPts val="0"/>
              </a:spcBef>
              <a:spcAft>
                <a:spcPts val="0"/>
              </a:spcAft>
              <a:buFont typeface="Wingdings" panose="05000000000000000000" pitchFamily="2" charset="2"/>
              <a:buChar char="§"/>
            </a:pPr>
            <a:r>
              <a:rPr lang="en-US" sz="1200" dirty="0">
                <a:solidFill>
                  <a:srgbClr val="434343"/>
                </a:solidFill>
                <a:latin typeface="Poppins"/>
                <a:ea typeface="Poppins"/>
                <a:cs typeface="Poppins"/>
                <a:sym typeface="Poppins"/>
              </a:rPr>
              <a:t>Data collection</a:t>
            </a:r>
          </a:p>
          <a:p>
            <a:pPr marL="171450" lvl="0" indent="-171450" algn="l" rtl="0">
              <a:lnSpc>
                <a:spcPct val="150000"/>
              </a:lnSpc>
              <a:spcBef>
                <a:spcPts val="0"/>
              </a:spcBef>
              <a:spcAft>
                <a:spcPts val="0"/>
              </a:spcAft>
              <a:buFont typeface="Wingdings" panose="05000000000000000000" pitchFamily="2" charset="2"/>
              <a:buChar char="§"/>
            </a:pPr>
            <a:r>
              <a:rPr lang="de-DE" sz="1200" dirty="0">
                <a:solidFill>
                  <a:srgbClr val="434343"/>
                </a:solidFill>
                <a:latin typeface="Poppins"/>
                <a:ea typeface="Poppins"/>
                <a:cs typeface="Poppins"/>
                <a:sym typeface="Poppins"/>
              </a:rPr>
              <a:t>Data cleaning and exploratory data analysis</a:t>
            </a:r>
            <a:endParaRPr lang="en" sz="1200" dirty="0">
              <a:solidFill>
                <a:srgbClr val="434343"/>
              </a:solidFill>
              <a:latin typeface="Poppins"/>
              <a:ea typeface="Poppins"/>
              <a:cs typeface="Poppins"/>
              <a:sym typeface="Poppins"/>
            </a:endParaRPr>
          </a:p>
          <a:p>
            <a:pPr marL="171450" lvl="0" indent="-171450" algn="l" rtl="0">
              <a:lnSpc>
                <a:spcPct val="150000"/>
              </a:lnSpc>
              <a:spcBef>
                <a:spcPts val="0"/>
              </a:spcBef>
              <a:spcAft>
                <a:spcPts val="0"/>
              </a:spcAft>
              <a:buFont typeface="Wingdings" panose="05000000000000000000" pitchFamily="2" charset="2"/>
              <a:buChar char="§"/>
            </a:pPr>
            <a:r>
              <a:rPr lang="en-US" sz="1200" dirty="0">
                <a:solidFill>
                  <a:srgbClr val="434343"/>
                </a:solidFill>
                <a:latin typeface="Poppins"/>
                <a:ea typeface="Poppins"/>
                <a:cs typeface="Poppins"/>
                <a:sym typeface="Poppins"/>
              </a:rPr>
              <a:t>D</a:t>
            </a:r>
            <a:r>
              <a:rPr lang="en" sz="1200" dirty="0">
                <a:solidFill>
                  <a:srgbClr val="434343"/>
                </a:solidFill>
                <a:latin typeface="Poppins"/>
                <a:ea typeface="Poppins"/>
                <a:cs typeface="Poppins"/>
                <a:sym typeface="Poppins"/>
              </a:rPr>
              <a:t>ecide on database type</a:t>
            </a:r>
          </a:p>
          <a:p>
            <a:pPr marL="171450" lvl="0" indent="-171450" algn="l" rtl="0">
              <a:lnSpc>
                <a:spcPct val="150000"/>
              </a:lnSpc>
              <a:spcBef>
                <a:spcPts val="0"/>
              </a:spcBef>
              <a:spcAft>
                <a:spcPts val="0"/>
              </a:spcAft>
              <a:buFont typeface="Wingdings" panose="05000000000000000000" pitchFamily="2" charset="2"/>
              <a:buChar char="§"/>
            </a:pPr>
            <a:r>
              <a:rPr lang="en" sz="1200" dirty="0">
                <a:solidFill>
                  <a:srgbClr val="434343"/>
                </a:solidFill>
                <a:latin typeface="Poppins"/>
                <a:ea typeface="Poppins"/>
                <a:cs typeface="Poppins"/>
                <a:sym typeface="Poppins"/>
              </a:rPr>
              <a:t>Build my ERD Model</a:t>
            </a:r>
          </a:p>
          <a:p>
            <a:pPr marL="171450" lvl="0" indent="-171450" algn="l" rtl="0">
              <a:lnSpc>
                <a:spcPct val="150000"/>
              </a:lnSpc>
              <a:spcBef>
                <a:spcPts val="0"/>
              </a:spcBef>
              <a:spcAft>
                <a:spcPts val="0"/>
              </a:spcAft>
              <a:buFont typeface="Wingdings" panose="05000000000000000000" pitchFamily="2" charset="2"/>
              <a:buChar char="§"/>
            </a:pPr>
            <a:r>
              <a:rPr lang="en-US" sz="1200" dirty="0">
                <a:solidFill>
                  <a:srgbClr val="434343"/>
                </a:solidFill>
                <a:latin typeface="Poppins"/>
                <a:ea typeface="Poppins"/>
                <a:cs typeface="Poppins"/>
                <a:sym typeface="Poppins"/>
              </a:rPr>
              <a:t>C</a:t>
            </a:r>
            <a:r>
              <a:rPr lang="en" sz="1200" dirty="0">
                <a:solidFill>
                  <a:srgbClr val="434343"/>
                </a:solidFill>
                <a:latin typeface="Poppins"/>
                <a:ea typeface="Poppins"/>
                <a:cs typeface="Poppins"/>
                <a:sym typeface="Poppins"/>
              </a:rPr>
              <a:t>reation of  database and data importation</a:t>
            </a:r>
          </a:p>
          <a:p>
            <a:pPr marL="171450" indent="-171450">
              <a:lnSpc>
                <a:spcPct val="150000"/>
              </a:lnSpc>
              <a:buFont typeface="Wingdings" panose="05000000000000000000" pitchFamily="2" charset="2"/>
              <a:buChar char="§"/>
            </a:pPr>
            <a:r>
              <a:rPr lang="en-US" sz="1200" dirty="0">
                <a:solidFill>
                  <a:srgbClr val="434343"/>
                </a:solidFill>
                <a:latin typeface="Poppins"/>
                <a:ea typeface="Poppins"/>
                <a:cs typeface="Poppins"/>
              </a:rPr>
              <a:t>Write queries for insights</a:t>
            </a:r>
          </a:p>
          <a:p>
            <a:pPr marL="171450" indent="-171450">
              <a:lnSpc>
                <a:spcPct val="150000"/>
              </a:lnSpc>
              <a:buFont typeface="Wingdings" panose="05000000000000000000" pitchFamily="2" charset="2"/>
              <a:buChar char="§"/>
            </a:pPr>
            <a:r>
              <a:rPr lang="en-US" sz="1200" dirty="0" smtClean="0">
                <a:solidFill>
                  <a:srgbClr val="434343"/>
                </a:solidFill>
                <a:latin typeface="Poppins"/>
                <a:ea typeface="Poppins"/>
                <a:cs typeface="Poppins"/>
                <a:sym typeface="Poppins"/>
              </a:rPr>
              <a:t>Modeling (supervised ML, time series)</a:t>
            </a:r>
            <a:endParaRPr lang="en-US" sz="1200" dirty="0">
              <a:solidFill>
                <a:srgbClr val="434343"/>
              </a:solidFill>
              <a:latin typeface="Poppins"/>
              <a:ea typeface="Poppins"/>
              <a:cs typeface="Poppins"/>
              <a:sym typeface="Poppins"/>
            </a:endParaRPr>
          </a:p>
          <a:p>
            <a:pPr marL="171450" indent="-171450">
              <a:lnSpc>
                <a:spcPct val="150000"/>
              </a:lnSpc>
              <a:buFont typeface="Wingdings" panose="05000000000000000000" pitchFamily="2" charset="2"/>
              <a:buChar char="§"/>
            </a:pPr>
            <a:r>
              <a:rPr lang="en-US" sz="1200" dirty="0">
                <a:solidFill>
                  <a:srgbClr val="434343"/>
                </a:solidFill>
                <a:latin typeface="Poppins"/>
                <a:ea typeface="Poppins"/>
                <a:cs typeface="Poppins"/>
                <a:sym typeface="Poppins"/>
              </a:rPr>
              <a:t>Conclusions</a:t>
            </a:r>
            <a:endParaRPr lang="en" sz="1200" dirty="0">
              <a:solidFill>
                <a:srgbClr val="434343"/>
              </a:solidFill>
              <a:latin typeface="Poppins"/>
              <a:ea typeface="Poppins"/>
              <a:cs typeface="Poppins"/>
              <a:sym typeface="Poppins"/>
            </a:endParaRPr>
          </a:p>
          <a:p>
            <a:pPr marL="171450" lvl="0" indent="-171450" algn="l" rtl="0">
              <a:lnSpc>
                <a:spcPct val="150000"/>
              </a:lnSpc>
              <a:spcBef>
                <a:spcPts val="0"/>
              </a:spcBef>
              <a:spcAft>
                <a:spcPts val="0"/>
              </a:spcAft>
              <a:buFont typeface="Wingdings" panose="05000000000000000000" pitchFamily="2" charset="2"/>
              <a:buChar char="§"/>
            </a:pPr>
            <a:endParaRPr lang="en" sz="1200" dirty="0">
              <a:solidFill>
                <a:srgbClr val="434343"/>
              </a:solidFill>
              <a:latin typeface="Poppins"/>
              <a:ea typeface="Poppins"/>
              <a:cs typeface="Poppins"/>
              <a:sym typeface="Poppins"/>
            </a:endParaRPr>
          </a:p>
          <a:p>
            <a:pPr marL="171450" lvl="0" indent="-171450" algn="l" rtl="0">
              <a:lnSpc>
                <a:spcPct val="200000"/>
              </a:lnSpc>
              <a:spcBef>
                <a:spcPts val="0"/>
              </a:spcBef>
              <a:spcAft>
                <a:spcPts val="0"/>
              </a:spcAft>
              <a:buFontTx/>
              <a:buChar char="-"/>
            </a:pPr>
            <a:endParaRPr lang="en" sz="1200" dirty="0">
              <a:solidFill>
                <a:srgbClr val="434343"/>
              </a:solidFill>
              <a:latin typeface="Poppins"/>
              <a:ea typeface="Poppins"/>
              <a:cs typeface="Poppins"/>
              <a:sym typeface="Poppins"/>
            </a:endParaRPr>
          </a:p>
          <a:p>
            <a:pPr marL="171450" lvl="0" indent="-171450" algn="l" rtl="0">
              <a:spcBef>
                <a:spcPts val="0"/>
              </a:spcBef>
              <a:spcAft>
                <a:spcPts val="0"/>
              </a:spcAft>
              <a:buFontTx/>
              <a:buChar char="-"/>
            </a:pPr>
            <a:endParaRPr lang="en" sz="1200"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Clr>
                <a:schemeClr val="dk1"/>
              </a:buClr>
              <a:buSzPts val="1100"/>
              <a:buFont typeface="Arial"/>
              <a:buNone/>
            </a:pPr>
            <a:endParaRPr sz="1200" b="1" dirty="0">
              <a:solidFill>
                <a:srgbClr val="434343"/>
              </a:solidFill>
              <a:latin typeface="Poppins"/>
              <a:ea typeface="Poppins"/>
              <a:cs typeface="Poppins"/>
              <a:sym typeface="Poppins"/>
            </a:endParaRPr>
          </a:p>
          <a:p>
            <a:pPr marL="0" lvl="0" indent="0" algn="l" rtl="0">
              <a:spcBef>
                <a:spcPts val="160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p:txBody>
      </p:sp>
      <p:sp>
        <p:nvSpPr>
          <p:cNvPr id="105" name="Google Shape;105;p20"/>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a:solidFill>
                  <a:srgbClr val="2DC5FA"/>
                </a:solidFill>
                <a:latin typeface="Poppins"/>
                <a:ea typeface="Poppins"/>
                <a:cs typeface="Poppins"/>
                <a:sym typeface="Poppins"/>
              </a:rPr>
              <a:t>Plan </a:t>
            </a:r>
            <a:endParaRPr sz="2300" b="1">
              <a:solidFill>
                <a:srgbClr val="2DC5FA"/>
              </a:solidFill>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sp>
        <p:nvSpPr>
          <p:cNvPr id="104" name="Google Shape;104;p20"/>
          <p:cNvSpPr txBox="1"/>
          <p:nvPr/>
        </p:nvSpPr>
        <p:spPr>
          <a:xfrm>
            <a:off x="671250" y="922325"/>
            <a:ext cx="7291650" cy="3348900"/>
          </a:xfrm>
          <a:prstGeom prst="rect">
            <a:avLst/>
          </a:prstGeom>
          <a:noFill/>
          <a:ln>
            <a:noFill/>
          </a:ln>
        </p:spPr>
        <p:txBody>
          <a:bodyPr spcFirstLastPara="1" wrap="square" lIns="91425" tIns="91425" rIns="91425" bIns="91425" anchor="t" anchorCtr="0">
            <a:noAutofit/>
          </a:bodyPr>
          <a:lstStyle/>
          <a:p>
            <a:pPr marL="285750" indent="-285750">
              <a:buFont typeface="Wingdings" panose="05000000000000000000" pitchFamily="2" charset="2"/>
              <a:buChar char="§"/>
            </a:pPr>
            <a:r>
              <a:rPr lang="en-US" sz="1600" i="0" u="none" strike="noStrike" dirty="0">
                <a:solidFill>
                  <a:srgbClr val="202124"/>
                </a:solidFill>
                <a:effectLst/>
                <a:latin typeface="Arial" panose="020B0604020202020204" pitchFamily="34" charset="0"/>
              </a:rPr>
              <a:t>Daily recorded usage </a:t>
            </a:r>
            <a:r>
              <a:rPr lang="en-US" sz="1600" dirty="0">
                <a:solidFill>
                  <a:srgbClr val="202124"/>
                </a:solidFill>
                <a:latin typeface="Arial" panose="020B0604020202020204" pitchFamily="34" charset="0"/>
              </a:rPr>
              <a:t>, </a:t>
            </a:r>
            <a:r>
              <a:rPr lang="en-GB" sz="1600" dirty="0"/>
              <a:t>Lagging Current reactive power, tCO2(CO2, Load Type, Week Status, Day of week are available every 15 minutes from the beginning of day of January 1</a:t>
            </a:r>
            <a:r>
              <a:rPr lang="en-GB" sz="1600" baseline="30000" dirty="0"/>
              <a:t>st</a:t>
            </a:r>
            <a:r>
              <a:rPr lang="en-GB" sz="1600" dirty="0"/>
              <a:t> to 31</a:t>
            </a:r>
            <a:r>
              <a:rPr lang="en-GB" sz="1600" baseline="30000" dirty="0"/>
              <a:t>st</a:t>
            </a:r>
            <a:r>
              <a:rPr lang="en-GB" sz="1600" dirty="0"/>
              <a:t> December 2018.</a:t>
            </a:r>
          </a:p>
          <a:p>
            <a:pPr marL="285750" indent="-285750">
              <a:buFont typeface="Wingdings" panose="05000000000000000000" pitchFamily="2" charset="2"/>
              <a:buChar char="§"/>
            </a:pPr>
            <a:endParaRPr lang="en-GB" i="0" u="none" strike="noStrike" dirty="0">
              <a:solidFill>
                <a:srgbClr val="202124"/>
              </a:solidFill>
              <a:effectLst/>
              <a:latin typeface="Arial" panose="020B0604020202020204" pitchFamily="34" charset="0"/>
            </a:endParaRPr>
          </a:p>
          <a:p>
            <a:pPr marL="285750" indent="-285750">
              <a:buFont typeface="Wingdings" panose="05000000000000000000" pitchFamily="2" charset="2"/>
              <a:buChar char="§"/>
            </a:pPr>
            <a:endParaRPr lang="en-GB" i="0" u="none" strike="noStrike" dirty="0">
              <a:solidFill>
                <a:srgbClr val="202124"/>
              </a:solidFill>
              <a:effectLst/>
              <a:latin typeface="Arial" panose="020B0604020202020204" pitchFamily="34" charset="0"/>
            </a:endParaRPr>
          </a:p>
          <a:p>
            <a:pPr marL="171450" indent="-171450">
              <a:buFont typeface="Wingdings" panose="05000000000000000000" pitchFamily="2" charset="2"/>
              <a:buChar char="§"/>
            </a:pPr>
            <a:r>
              <a:rPr lang="en-US" sz="1400" b="0" i="0" u="none" strike="noStrike" dirty="0">
                <a:solidFill>
                  <a:srgbClr val="000000"/>
                </a:solidFill>
                <a:effectLst/>
                <a:latin typeface="Arial" panose="020B0604020202020204" pitchFamily="34" charset="0"/>
              </a:rPr>
              <a:t>displays daily usage , current reactive power, co2 emission data every 15 minutes in the year 2018</a:t>
            </a:r>
          </a:p>
          <a:p>
            <a:pPr marL="171450" indent="-171450">
              <a:buFont typeface="Wingdings" panose="05000000000000000000" pitchFamily="2" charset="2"/>
              <a:buChar char="§"/>
            </a:pPr>
            <a:endParaRPr lang="en-US" sz="1400" b="0" i="0" u="none" strike="noStrike" dirty="0">
              <a:solidFill>
                <a:srgbClr val="000000"/>
              </a:solidFill>
              <a:effectLst/>
              <a:latin typeface="Arial" panose="020B0604020202020204" pitchFamily="34" charset="0"/>
            </a:endParaRPr>
          </a:p>
          <a:p>
            <a:pPr marL="171450" indent="-171450">
              <a:buFont typeface="Wingdings" panose="05000000000000000000" pitchFamily="2" charset="2"/>
              <a:buChar char="§"/>
            </a:pPr>
            <a:r>
              <a:rPr lang="en-US" sz="1400" b="0" i="0" u="none" strike="noStrike" dirty="0">
                <a:solidFill>
                  <a:srgbClr val="000000"/>
                </a:solidFill>
                <a:effectLst/>
                <a:latin typeface="Arial" panose="020B0604020202020204" pitchFamily="34" charset="0"/>
              </a:rPr>
              <a:t>Presents comparable data set from January 1</a:t>
            </a:r>
            <a:r>
              <a:rPr lang="en-US" sz="1400" b="0" i="0" u="none" strike="noStrike" baseline="30000" dirty="0">
                <a:solidFill>
                  <a:srgbClr val="000000"/>
                </a:solidFill>
                <a:effectLst/>
                <a:latin typeface="Arial" panose="020B0604020202020204" pitchFamily="34" charset="0"/>
              </a:rPr>
              <a:t>st</a:t>
            </a:r>
            <a:r>
              <a:rPr lang="en-US" sz="1400" b="0" i="0" u="none" strike="noStrike" dirty="0">
                <a:solidFill>
                  <a:srgbClr val="000000"/>
                </a:solidFill>
                <a:effectLst/>
                <a:latin typeface="Arial" panose="020B0604020202020204" pitchFamily="34" charset="0"/>
              </a:rPr>
              <a:t> to 31</a:t>
            </a:r>
            <a:r>
              <a:rPr lang="en-US" sz="1400" b="0" i="0" u="none" strike="noStrike" baseline="30000" dirty="0">
                <a:solidFill>
                  <a:srgbClr val="000000"/>
                </a:solidFill>
                <a:effectLst/>
                <a:latin typeface="Arial" panose="020B0604020202020204" pitchFamily="34" charset="0"/>
              </a:rPr>
              <a:t>st</a:t>
            </a:r>
            <a:r>
              <a:rPr lang="en-US" sz="1400" b="0" i="0" u="none" strike="noStrike" dirty="0">
                <a:solidFill>
                  <a:srgbClr val="000000"/>
                </a:solidFill>
                <a:effectLst/>
                <a:latin typeface="Arial" panose="020B0604020202020204" pitchFamily="34" charset="0"/>
              </a:rPr>
              <a:t> December 2018 and time slot </a:t>
            </a:r>
          </a:p>
          <a:p>
            <a:endParaRPr lang="en-US" sz="1400" b="0" i="0" u="none" strike="noStrike" dirty="0">
              <a:solidFill>
                <a:srgbClr val="000000"/>
              </a:solidFill>
              <a:effectLst/>
              <a:latin typeface="Arial" panose="020B0604020202020204" pitchFamily="34" charset="0"/>
              <a:hlinkClick r:id="rId4"/>
            </a:endParaRPr>
          </a:p>
          <a:p>
            <a:pPr marL="171450" indent="-171450">
              <a:buFont typeface="Wingdings" panose="05000000000000000000" pitchFamily="2" charset="2"/>
              <a:buChar char="§"/>
            </a:pPr>
            <a:r>
              <a:rPr lang="en-US" sz="1400" dirty="0">
                <a:latin typeface="Arial" panose="020B0604020202020204" pitchFamily="34" charset="0"/>
                <a:hlinkClick r:id="rId4"/>
              </a:rPr>
              <a:t> (pccs.kepco.go.kr)</a:t>
            </a:r>
            <a:endParaRPr lang="en-US" sz="1400" b="0" i="0" u="none" strike="noStrike" dirty="0">
              <a:solidFill>
                <a:srgbClr val="000000"/>
              </a:solidFill>
              <a:effectLst/>
              <a:latin typeface="Arial" panose="020B0604020202020204" pitchFamily="34" charset="0"/>
            </a:endParaRPr>
          </a:p>
          <a:p>
            <a:pPr marL="285750" indent="-285750">
              <a:buFont typeface="Wingdings" panose="05000000000000000000" pitchFamily="2" charset="2"/>
              <a:buChar char="§"/>
            </a:pPr>
            <a:endParaRPr lang="en-US" i="0" u="none" strike="noStrike" dirty="0">
              <a:solidFill>
                <a:srgbClr val="202124"/>
              </a:solidFill>
              <a:effectLst/>
              <a:latin typeface="Arial" panose="020B0604020202020204" pitchFamily="34" charset="0"/>
            </a:endParaRPr>
          </a:p>
        </p:txBody>
      </p:sp>
      <p:sp>
        <p:nvSpPr>
          <p:cNvPr id="105" name="Google Shape;105;p20"/>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About data </a:t>
            </a:r>
            <a:endParaRPr sz="2300" b="1" dirty="0">
              <a:solidFill>
                <a:srgbClr val="2DC5FA"/>
              </a:solidFill>
              <a:latin typeface="Poppins"/>
              <a:ea typeface="Poppins"/>
              <a:cs typeface="Poppins"/>
              <a:sym typeface="Poppins"/>
            </a:endParaRPr>
          </a:p>
        </p:txBody>
      </p:sp>
    </p:spTree>
    <p:extLst>
      <p:ext uri="{BB962C8B-B14F-4D97-AF65-F5344CB8AC3E}">
        <p14:creationId xmlns:p14="http://schemas.microsoft.com/office/powerpoint/2010/main" val="2926447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sp>
        <p:nvSpPr>
          <p:cNvPr id="104" name="Google Shape;104;p20"/>
          <p:cNvSpPr txBox="1"/>
          <p:nvPr/>
        </p:nvSpPr>
        <p:spPr>
          <a:xfrm>
            <a:off x="671250" y="922325"/>
            <a:ext cx="3691880" cy="3348900"/>
          </a:xfrm>
          <a:prstGeom prst="rect">
            <a:avLst/>
          </a:prstGeom>
          <a:noFill/>
          <a:ln>
            <a:noFill/>
          </a:ln>
        </p:spPr>
        <p:txBody>
          <a:bodyPr spcFirstLastPara="1" wrap="square" lIns="91425" tIns="91425" rIns="91425" bIns="91425" anchor="t" anchorCtr="0">
            <a:noAutofit/>
          </a:bodyPr>
          <a:lstStyle/>
          <a:p>
            <a:pPr marL="171450" indent="-171450">
              <a:buFont typeface="Wingdings" panose="05000000000000000000" pitchFamily="2" charset="2"/>
              <a:buChar char="§"/>
            </a:pPr>
            <a:endParaRPr lang="en-US" sz="1200" b="0" i="0" u="none" strike="noStrike" dirty="0">
              <a:solidFill>
                <a:srgbClr val="000000"/>
              </a:solidFill>
              <a:effectLst/>
              <a:latin typeface="Arial" panose="020B0604020202020204" pitchFamily="34" charset="0"/>
            </a:endParaRPr>
          </a:p>
        </p:txBody>
      </p:sp>
      <p:sp>
        <p:nvSpPr>
          <p:cNvPr id="105" name="Google Shape;105;p20"/>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Data collection</a:t>
            </a:r>
            <a:endParaRPr sz="2300" b="1" dirty="0">
              <a:solidFill>
                <a:srgbClr val="2DC5FA"/>
              </a:solidFill>
              <a:latin typeface="Poppins"/>
              <a:ea typeface="Poppins"/>
              <a:cs typeface="Poppins"/>
              <a:sym typeface="Poppins"/>
            </a:endParaRPr>
          </a:p>
        </p:txBody>
      </p:sp>
      <p:sp>
        <p:nvSpPr>
          <p:cNvPr id="4" name="Google Shape;104;p20"/>
          <p:cNvSpPr txBox="1"/>
          <p:nvPr/>
        </p:nvSpPr>
        <p:spPr>
          <a:xfrm>
            <a:off x="671249" y="922325"/>
            <a:ext cx="7948876" cy="3348900"/>
          </a:xfrm>
          <a:prstGeom prst="rect">
            <a:avLst/>
          </a:prstGeom>
          <a:noFill/>
          <a:ln>
            <a:noFill/>
          </a:ln>
        </p:spPr>
        <p:txBody>
          <a:bodyPr spcFirstLastPara="1" wrap="square" lIns="91425" tIns="91425" rIns="91425" bIns="91425" anchor="t" anchorCtr="0">
            <a:noAutofit/>
          </a:bodyPr>
          <a:lstStyle/>
          <a:p>
            <a:r>
              <a:rPr lang="en-GB" dirty="0"/>
              <a:t>Data collection is the essential part of this project. I have collected the Data from the websites of UCI which is the Repository of datasets for machine learning and intelligent systems</a:t>
            </a:r>
          </a:p>
          <a:p>
            <a:r>
              <a:rPr lang="en-GB" dirty="0"/>
              <a:t> </a:t>
            </a:r>
          </a:p>
          <a:p>
            <a:r>
              <a:rPr lang="en-GB" dirty="0"/>
              <a:t>I have selected this data to do the project in the supervised machine learning as it has 11 features to determine the Load Type of electrical energy consumptions.</a:t>
            </a:r>
          </a:p>
          <a:p>
            <a:pPr marL="171450" lvl="0" indent="-171450" algn="l" rtl="0">
              <a:lnSpc>
                <a:spcPct val="150000"/>
              </a:lnSpc>
              <a:spcBef>
                <a:spcPts val="0"/>
              </a:spcBef>
              <a:spcAft>
                <a:spcPts val="0"/>
              </a:spcAft>
              <a:buFont typeface="Wingdings" panose="05000000000000000000" pitchFamily="2" charset="2"/>
              <a:buChar char="§"/>
            </a:pPr>
            <a:endParaRPr lang="en" sz="1200" dirty="0">
              <a:solidFill>
                <a:srgbClr val="434343"/>
              </a:solidFill>
              <a:latin typeface="Poppins"/>
              <a:ea typeface="Poppins"/>
              <a:cs typeface="Poppins"/>
              <a:sym typeface="Poppins"/>
            </a:endParaRPr>
          </a:p>
          <a:p>
            <a:pPr marL="171450" lvl="0" indent="-171450" algn="l" rtl="0">
              <a:lnSpc>
                <a:spcPct val="200000"/>
              </a:lnSpc>
              <a:spcBef>
                <a:spcPts val="0"/>
              </a:spcBef>
              <a:spcAft>
                <a:spcPts val="0"/>
              </a:spcAft>
              <a:buFontTx/>
              <a:buChar char="-"/>
            </a:pPr>
            <a:endParaRPr lang="en" sz="1200" dirty="0">
              <a:solidFill>
                <a:srgbClr val="434343"/>
              </a:solidFill>
              <a:latin typeface="Poppins"/>
              <a:ea typeface="Poppins"/>
              <a:cs typeface="Poppins"/>
              <a:sym typeface="Poppins"/>
            </a:endParaRPr>
          </a:p>
          <a:p>
            <a:pPr marL="171450" lvl="0" indent="-171450" algn="l" rtl="0">
              <a:spcBef>
                <a:spcPts val="0"/>
              </a:spcBef>
              <a:spcAft>
                <a:spcPts val="0"/>
              </a:spcAft>
              <a:buFontTx/>
              <a:buChar char="-"/>
            </a:pPr>
            <a:endParaRPr lang="en" sz="1200"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Clr>
                <a:schemeClr val="dk1"/>
              </a:buClr>
              <a:buSzPts val="1100"/>
              <a:buFont typeface="Arial"/>
              <a:buNone/>
            </a:pPr>
            <a:endParaRPr sz="1200" b="1" dirty="0">
              <a:solidFill>
                <a:srgbClr val="434343"/>
              </a:solidFill>
              <a:latin typeface="Poppins"/>
              <a:ea typeface="Poppins"/>
              <a:cs typeface="Poppins"/>
              <a:sym typeface="Poppins"/>
            </a:endParaRPr>
          </a:p>
          <a:p>
            <a:pPr marL="0" lvl="0" indent="0" algn="l" rtl="0">
              <a:spcBef>
                <a:spcPts val="160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p:txBody>
      </p:sp>
      <p:pic>
        <p:nvPicPr>
          <p:cNvPr id="5" name="Picture 4">
            <a:extLst>
              <a:ext uri="{FF2B5EF4-FFF2-40B4-BE49-F238E27FC236}">
                <a16:creationId xmlns:a16="http://schemas.microsoft.com/office/drawing/2014/main" id="{C76E4D15-F3A4-440C-26E0-8E78FE9522DE}"/>
              </a:ext>
            </a:extLst>
          </p:cNvPr>
          <p:cNvPicPr>
            <a:picLocks noChangeAspect="1"/>
          </p:cNvPicPr>
          <p:nvPr/>
        </p:nvPicPr>
        <p:blipFill>
          <a:blip r:embed="rId4"/>
          <a:stretch>
            <a:fillRect/>
          </a:stretch>
        </p:blipFill>
        <p:spPr>
          <a:xfrm>
            <a:off x="2764155" y="2465604"/>
            <a:ext cx="3535102" cy="1805621"/>
          </a:xfrm>
          <a:prstGeom prst="rect">
            <a:avLst/>
          </a:prstGeom>
        </p:spPr>
      </p:pic>
    </p:spTree>
    <p:extLst>
      <p:ext uri="{BB962C8B-B14F-4D97-AF65-F5344CB8AC3E}">
        <p14:creationId xmlns:p14="http://schemas.microsoft.com/office/powerpoint/2010/main" val="267722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2"/>
          <p:cNvSpPr txBox="1"/>
          <p:nvPr/>
        </p:nvSpPr>
        <p:spPr>
          <a:xfrm>
            <a:off x="671250" y="922325"/>
            <a:ext cx="4066065" cy="3551484"/>
          </a:xfrm>
          <a:prstGeom prst="rect">
            <a:avLst/>
          </a:prstGeom>
          <a:noFill/>
          <a:ln>
            <a:noFill/>
          </a:ln>
        </p:spPr>
        <p:txBody>
          <a:bodyPr spcFirstLastPara="1" wrap="square" lIns="91425" tIns="91425" rIns="91425" bIns="91425" anchor="t" anchorCtr="0">
            <a:noAutofit/>
          </a:bodyPr>
          <a:lstStyle/>
          <a:p>
            <a:pPr lvl="0" algn="l" rtl="0">
              <a:lnSpc>
                <a:spcPct val="100000"/>
              </a:lnSpc>
              <a:spcBef>
                <a:spcPts val="0"/>
              </a:spcBef>
              <a:spcAft>
                <a:spcPts val="0"/>
              </a:spcAft>
            </a:pPr>
            <a:r>
              <a:rPr lang="de-DE" sz="1200" dirty="0">
                <a:solidFill>
                  <a:srgbClr val="434343"/>
                </a:solidFill>
                <a:latin typeface="Poppins Medium"/>
                <a:ea typeface="Poppins Medium"/>
                <a:cs typeface="Poppins Medium"/>
                <a:sym typeface="Poppins Medium"/>
              </a:rPr>
              <a:t>Importing necessary libraries</a:t>
            </a:r>
          </a:p>
          <a:p>
            <a:pPr lvl="0" algn="l" rtl="0">
              <a:lnSpc>
                <a:spcPct val="100000"/>
              </a:lnSpc>
              <a:spcBef>
                <a:spcPts val="0"/>
              </a:spcBef>
              <a:spcAft>
                <a:spcPts val="0"/>
              </a:spcAft>
            </a:pPr>
            <a:r>
              <a:rPr lang="de-DE" sz="1200" dirty="0">
                <a:solidFill>
                  <a:srgbClr val="434343"/>
                </a:solidFill>
                <a:latin typeface="Poppins Medium"/>
                <a:ea typeface="Poppins Medium"/>
                <a:cs typeface="Poppins Medium"/>
                <a:sym typeface="Poppins Medium"/>
              </a:rPr>
              <a:t>Importing Data by reading csv file by pandas</a:t>
            </a:r>
          </a:p>
          <a:p>
            <a:pPr lvl="0" algn="l" rtl="0">
              <a:lnSpc>
                <a:spcPct val="100000"/>
              </a:lnSpc>
              <a:spcBef>
                <a:spcPts val="0"/>
              </a:spcBef>
              <a:spcAft>
                <a:spcPts val="0"/>
              </a:spcAft>
            </a:pPr>
            <a:endParaRPr lang="de-DE" sz="1200" dirty="0">
              <a:solidFill>
                <a:srgbClr val="434343"/>
              </a:solidFill>
              <a:latin typeface="Poppins Medium"/>
              <a:ea typeface="Poppins Medium"/>
              <a:cs typeface="Poppins Medium"/>
              <a:sym typeface="Poppins Medium"/>
            </a:endParaRPr>
          </a:p>
          <a:p>
            <a:pPr marL="228600" lvl="0" indent="-228600" algn="l" rtl="0">
              <a:lnSpc>
                <a:spcPct val="100000"/>
              </a:lnSpc>
              <a:spcBef>
                <a:spcPts val="0"/>
              </a:spcBef>
              <a:spcAft>
                <a:spcPts val="0"/>
              </a:spcAft>
              <a:buFont typeface="+mj-lt"/>
              <a:buAutoNum type="arabicPeriod"/>
            </a:pPr>
            <a:r>
              <a:rPr lang="de-DE" sz="1200" dirty="0">
                <a:solidFill>
                  <a:srgbClr val="434343"/>
                </a:solidFill>
                <a:latin typeface="Poppins Medium"/>
                <a:ea typeface="Poppins Medium"/>
                <a:cs typeface="Poppins Medium"/>
                <a:sym typeface="Poppins Medium"/>
              </a:rPr>
              <a:t>Initialization of Data Cleaning Process</a:t>
            </a:r>
          </a:p>
          <a:p>
            <a:pPr marL="171450" lvl="2" indent="-171450">
              <a:buFont typeface="Arial" panose="020B0604020202020204" pitchFamily="34" charset="0"/>
              <a:buChar char="•"/>
            </a:pPr>
            <a:r>
              <a:rPr lang="de-DE" sz="1200" dirty="0">
                <a:solidFill>
                  <a:srgbClr val="434343"/>
                </a:solidFill>
                <a:latin typeface="Poppins Medium"/>
                <a:ea typeface="Poppins Medium"/>
                <a:cs typeface="Poppins Medium"/>
                <a:sym typeface="Poppins Medium"/>
              </a:rPr>
              <a:t>Checking .info(), .shape() to get more details of the data.</a:t>
            </a:r>
          </a:p>
          <a:p>
            <a:pPr marL="171450" lvl="2" indent="-171450">
              <a:buFont typeface="Arial" panose="020B0604020202020204" pitchFamily="34" charset="0"/>
              <a:buChar char="•"/>
            </a:pPr>
            <a:r>
              <a:rPr lang="de-DE" sz="1200" dirty="0">
                <a:solidFill>
                  <a:srgbClr val="434343"/>
                </a:solidFill>
                <a:latin typeface="Poppins Medium"/>
                <a:ea typeface="Poppins Medium"/>
                <a:cs typeface="Poppins Medium"/>
                <a:sym typeface="Poppins Medium"/>
              </a:rPr>
              <a:t>Checking column names to verify whether there is a unwanted space or not and changed to the common name structure.</a:t>
            </a:r>
          </a:p>
          <a:p>
            <a:pPr marL="171450" lvl="2" indent="-171450">
              <a:buFont typeface="Arial" panose="020B0604020202020204" pitchFamily="34" charset="0"/>
              <a:buChar char="•"/>
            </a:pPr>
            <a:r>
              <a:rPr lang="de-DE" sz="1200" dirty="0">
                <a:solidFill>
                  <a:srgbClr val="434343"/>
                </a:solidFill>
                <a:latin typeface="Poppins Medium"/>
                <a:ea typeface="Poppins Medium"/>
                <a:cs typeface="Poppins Medium"/>
                <a:sym typeface="Poppins Medium"/>
              </a:rPr>
              <a:t>Checking data types(.dtypes) whether they are in the correct data variables</a:t>
            </a:r>
          </a:p>
          <a:p>
            <a:pPr lvl="2"/>
            <a:endParaRPr lang="de-DE" sz="1200" dirty="0">
              <a:solidFill>
                <a:srgbClr val="434343"/>
              </a:solidFill>
              <a:latin typeface="Poppins Medium"/>
              <a:ea typeface="Poppins Medium"/>
              <a:cs typeface="Poppins Medium"/>
              <a:sym typeface="Poppins Medium"/>
            </a:endParaRPr>
          </a:p>
          <a:p>
            <a:pPr lvl="2"/>
            <a:r>
              <a:rPr lang="de-DE" sz="1200" dirty="0">
                <a:solidFill>
                  <a:srgbClr val="434343"/>
                </a:solidFill>
                <a:latin typeface="Poppins Medium"/>
                <a:ea typeface="Poppins Medium"/>
                <a:cs typeface="Poppins Medium"/>
                <a:sym typeface="Poppins Medium"/>
              </a:rPr>
              <a:t>2. Checking and dealing with missing values</a:t>
            </a:r>
          </a:p>
          <a:p>
            <a:pPr lvl="2"/>
            <a:endParaRPr lang="de-DE" sz="1200" dirty="0">
              <a:solidFill>
                <a:srgbClr val="434343"/>
              </a:solidFill>
              <a:latin typeface="Poppins Medium"/>
              <a:ea typeface="Poppins Medium"/>
              <a:cs typeface="Poppins Medium"/>
              <a:sym typeface="Poppins Medium"/>
            </a:endParaRPr>
          </a:p>
          <a:p>
            <a:pPr lvl="2"/>
            <a:r>
              <a:rPr lang="de-DE" sz="1200" dirty="0">
                <a:solidFill>
                  <a:srgbClr val="434343"/>
                </a:solidFill>
                <a:latin typeface="Poppins Medium"/>
                <a:ea typeface="Poppins Medium"/>
                <a:cs typeface="Poppins Medium"/>
                <a:sym typeface="Poppins Medium"/>
              </a:rPr>
              <a:t>3. Getting exploratory analysis and dealing with            outliers by using .describe() function 	</a:t>
            </a: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p:txBody>
      </p:sp>
      <p:sp>
        <p:nvSpPr>
          <p:cNvPr id="118" name="Google Shape;118;p22"/>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Data </a:t>
            </a:r>
            <a:r>
              <a:rPr lang="en" sz="2300" b="1" dirty="0" smtClean="0">
                <a:solidFill>
                  <a:srgbClr val="2DC5FA"/>
                </a:solidFill>
                <a:latin typeface="Poppins"/>
                <a:ea typeface="Poppins"/>
                <a:cs typeface="Poppins"/>
                <a:sym typeface="Poppins"/>
              </a:rPr>
              <a:t>cleaning and EDA</a:t>
            </a:r>
            <a:endParaRPr sz="2300" b="1" dirty="0">
              <a:solidFill>
                <a:srgbClr val="2DC5FA"/>
              </a:solidFill>
              <a:latin typeface="Poppins"/>
              <a:ea typeface="Poppins"/>
              <a:cs typeface="Poppins"/>
              <a:sym typeface="Poppins"/>
            </a:endParaRPr>
          </a:p>
        </p:txBody>
      </p:sp>
      <p:pic>
        <p:nvPicPr>
          <p:cNvPr id="2" name="Picture 1"/>
          <p:cNvPicPr>
            <a:picLocks noChangeAspect="1"/>
          </p:cNvPicPr>
          <p:nvPr/>
        </p:nvPicPr>
        <p:blipFill>
          <a:blip r:embed="rId4"/>
          <a:stretch>
            <a:fillRect/>
          </a:stretch>
        </p:blipFill>
        <p:spPr>
          <a:xfrm>
            <a:off x="5343394" y="428225"/>
            <a:ext cx="3010161" cy="2110923"/>
          </a:xfrm>
          <a:prstGeom prst="rect">
            <a:avLst/>
          </a:prstGeom>
        </p:spPr>
      </p:pic>
      <p:pic>
        <p:nvPicPr>
          <p:cNvPr id="5" name="Picture 4"/>
          <p:cNvPicPr>
            <a:picLocks noChangeAspect="1"/>
          </p:cNvPicPr>
          <p:nvPr/>
        </p:nvPicPr>
        <p:blipFill>
          <a:blip r:embed="rId5"/>
          <a:stretch>
            <a:fillRect/>
          </a:stretch>
        </p:blipFill>
        <p:spPr>
          <a:xfrm>
            <a:off x="5000464" y="2539148"/>
            <a:ext cx="3353091" cy="209568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8" name="Google Shape;118;p22"/>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Data cleaning</a:t>
            </a:r>
            <a:endParaRPr sz="2300" b="1" dirty="0">
              <a:solidFill>
                <a:srgbClr val="2DC5FA"/>
              </a:solidFill>
              <a:latin typeface="Poppins"/>
              <a:ea typeface="Poppins"/>
              <a:cs typeface="Poppins"/>
              <a:sym typeface="Poppins"/>
            </a:endParaRPr>
          </a:p>
        </p:txBody>
      </p:sp>
      <p:sp>
        <p:nvSpPr>
          <p:cNvPr id="7" name="Google Shape;117;p22"/>
          <p:cNvSpPr txBox="1"/>
          <p:nvPr/>
        </p:nvSpPr>
        <p:spPr>
          <a:xfrm>
            <a:off x="561000" y="922326"/>
            <a:ext cx="3622061" cy="1068400"/>
          </a:xfrm>
          <a:prstGeom prst="rect">
            <a:avLst/>
          </a:prstGeom>
          <a:noFill/>
          <a:ln>
            <a:noFill/>
          </a:ln>
        </p:spPr>
        <p:txBody>
          <a:bodyPr spcFirstLastPara="1" wrap="square" lIns="91425" tIns="91425" rIns="91425" bIns="91425" anchor="t" anchorCtr="0">
            <a:noAutofit/>
          </a:bodyPr>
          <a:lstStyle/>
          <a:p>
            <a:pPr lvl="0" algn="l" rtl="0">
              <a:lnSpc>
                <a:spcPct val="100000"/>
              </a:lnSpc>
              <a:spcBef>
                <a:spcPts val="0"/>
              </a:spcBef>
              <a:spcAft>
                <a:spcPts val="0"/>
              </a:spcAft>
            </a:pPr>
            <a:r>
              <a:rPr lang="de-DE" sz="1200" dirty="0">
                <a:solidFill>
                  <a:srgbClr val="434343"/>
                </a:solidFill>
                <a:latin typeface="Poppins Medium"/>
                <a:ea typeface="Poppins Medium"/>
                <a:cs typeface="Poppins Medium"/>
                <a:sym typeface="Poppins Medium"/>
              </a:rPr>
              <a:t>Checking Ouliers using boxplots for each numerical columns and removing the outliers using drop functions	</a:t>
            </a: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p:txBody>
      </p:sp>
      <p:pic>
        <p:nvPicPr>
          <p:cNvPr id="3" name="Picture 2"/>
          <p:cNvPicPr>
            <a:picLocks noChangeAspect="1"/>
          </p:cNvPicPr>
          <p:nvPr/>
        </p:nvPicPr>
        <p:blipFill>
          <a:blip r:embed="rId4"/>
          <a:stretch>
            <a:fillRect/>
          </a:stretch>
        </p:blipFill>
        <p:spPr>
          <a:xfrm>
            <a:off x="3812263" y="1068158"/>
            <a:ext cx="4923587" cy="2189392"/>
          </a:xfrm>
          <a:prstGeom prst="rect">
            <a:avLst/>
          </a:prstGeom>
        </p:spPr>
      </p:pic>
      <p:pic>
        <p:nvPicPr>
          <p:cNvPr id="4" name="Picture 3"/>
          <p:cNvPicPr>
            <a:picLocks noChangeAspect="1"/>
          </p:cNvPicPr>
          <p:nvPr/>
        </p:nvPicPr>
        <p:blipFill>
          <a:blip r:embed="rId5"/>
          <a:stretch>
            <a:fillRect/>
          </a:stretch>
        </p:blipFill>
        <p:spPr>
          <a:xfrm>
            <a:off x="912258" y="3403382"/>
            <a:ext cx="5471634" cy="1120237"/>
          </a:xfrm>
          <a:prstGeom prst="rect">
            <a:avLst/>
          </a:prstGeom>
        </p:spPr>
      </p:pic>
    </p:spTree>
    <p:extLst>
      <p:ext uri="{BB962C8B-B14F-4D97-AF65-F5344CB8AC3E}">
        <p14:creationId xmlns:p14="http://schemas.microsoft.com/office/powerpoint/2010/main" val="405661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2"/>
          <p:cNvSpPr txBox="1"/>
          <p:nvPr/>
        </p:nvSpPr>
        <p:spPr>
          <a:xfrm>
            <a:off x="671250" y="922325"/>
            <a:ext cx="4066065" cy="3348900"/>
          </a:xfrm>
          <a:prstGeom prst="rect">
            <a:avLst/>
          </a:prstGeom>
          <a:noFill/>
          <a:ln>
            <a:noFill/>
          </a:ln>
        </p:spPr>
        <p:txBody>
          <a:bodyPr spcFirstLastPara="1" wrap="square" lIns="91425" tIns="91425" rIns="91425" bIns="91425" anchor="t" anchorCtr="0">
            <a:noAutofit/>
          </a:bodyPr>
          <a:lstStyle/>
          <a:p>
            <a:pPr marL="171450" lvl="0" indent="-171450" rtl="0">
              <a:lnSpc>
                <a:spcPct val="100000"/>
              </a:lnSpc>
              <a:spcBef>
                <a:spcPts val="0"/>
              </a:spcBef>
              <a:spcAft>
                <a:spcPts val="0"/>
              </a:spcAft>
              <a:buFont typeface="Wingdings" panose="05000000000000000000" pitchFamily="2" charset="2"/>
              <a:buChar char="§"/>
            </a:pPr>
            <a:endParaRPr lang="de-DE" dirty="0">
              <a:solidFill>
                <a:srgbClr val="434343"/>
              </a:solidFill>
              <a:latin typeface="Poppins Medium"/>
              <a:ea typeface="Poppins Medium"/>
              <a:cs typeface="Poppins Medium"/>
              <a:sym typeface="Poppins Medium"/>
            </a:endParaRPr>
          </a:p>
          <a:p>
            <a:pPr lvl="0" algn="l" rtl="0">
              <a:lnSpc>
                <a:spcPct val="100000"/>
              </a:lnSpc>
              <a:spcBef>
                <a:spcPts val="0"/>
              </a:spcBef>
              <a:spcAft>
                <a:spcPts val="0"/>
              </a:spcAft>
            </a:pPr>
            <a:r>
              <a:rPr lang="de-DE" sz="1200" dirty="0">
                <a:solidFill>
                  <a:srgbClr val="434343"/>
                </a:solidFill>
                <a:latin typeface="Poppins Medium"/>
                <a:ea typeface="Poppins Medium"/>
                <a:cs typeface="Poppins Medium"/>
                <a:sym typeface="Poppins Medium"/>
              </a:rPr>
              <a:t>	</a:t>
            </a:r>
          </a:p>
          <a:p>
            <a:pPr lvl="0" algn="l" rtl="0">
              <a:lnSpc>
                <a:spcPct val="100000"/>
              </a:lnSpc>
              <a:spcBef>
                <a:spcPts val="0"/>
              </a:spcBef>
              <a:spcAft>
                <a:spcPts val="0"/>
              </a:spcAft>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p:txBody>
      </p:sp>
      <p:sp>
        <p:nvSpPr>
          <p:cNvPr id="118" name="Google Shape;118;p22"/>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Exploratory Data analysis</a:t>
            </a:r>
            <a:endParaRPr sz="2300" b="1" dirty="0">
              <a:solidFill>
                <a:srgbClr val="2DC5FA"/>
              </a:solidFill>
              <a:latin typeface="Poppins"/>
              <a:ea typeface="Poppins"/>
              <a:cs typeface="Poppins"/>
              <a:sym typeface="Poppins"/>
            </a:endParaRPr>
          </a:p>
        </p:txBody>
      </p:sp>
      <p:pic>
        <p:nvPicPr>
          <p:cNvPr id="2" name="Picture 1"/>
          <p:cNvPicPr>
            <a:picLocks noChangeAspect="1"/>
          </p:cNvPicPr>
          <p:nvPr/>
        </p:nvPicPr>
        <p:blipFill>
          <a:blip r:embed="rId4"/>
          <a:stretch>
            <a:fillRect/>
          </a:stretch>
        </p:blipFill>
        <p:spPr>
          <a:xfrm>
            <a:off x="4521898" y="1081500"/>
            <a:ext cx="4050735" cy="3030550"/>
          </a:xfrm>
          <a:prstGeom prst="rect">
            <a:avLst/>
          </a:prstGeom>
        </p:spPr>
      </p:pic>
      <p:pic>
        <p:nvPicPr>
          <p:cNvPr id="3" name="Picture 2"/>
          <p:cNvPicPr>
            <a:picLocks noChangeAspect="1"/>
          </p:cNvPicPr>
          <p:nvPr/>
        </p:nvPicPr>
        <p:blipFill>
          <a:blip r:embed="rId5"/>
          <a:stretch>
            <a:fillRect/>
          </a:stretch>
        </p:blipFill>
        <p:spPr>
          <a:xfrm>
            <a:off x="1083873" y="922325"/>
            <a:ext cx="3025402" cy="3467400"/>
          </a:xfrm>
          <a:prstGeom prst="rect">
            <a:avLst/>
          </a:prstGeom>
        </p:spPr>
      </p:pic>
    </p:spTree>
    <p:extLst>
      <p:ext uri="{BB962C8B-B14F-4D97-AF65-F5344CB8AC3E}">
        <p14:creationId xmlns:p14="http://schemas.microsoft.com/office/powerpoint/2010/main" val="2840497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2"/>
          <p:cNvSpPr txBox="1"/>
          <p:nvPr/>
        </p:nvSpPr>
        <p:spPr>
          <a:xfrm>
            <a:off x="671250" y="922325"/>
            <a:ext cx="4066065" cy="3348900"/>
          </a:xfrm>
          <a:prstGeom prst="rect">
            <a:avLst/>
          </a:prstGeom>
          <a:noFill/>
          <a:ln>
            <a:noFill/>
          </a:ln>
        </p:spPr>
        <p:txBody>
          <a:bodyPr spcFirstLastPara="1" wrap="square" lIns="91425" tIns="91425" rIns="91425" bIns="91425" anchor="t" anchorCtr="0">
            <a:noAutofit/>
          </a:bodyPr>
          <a:lstStyle/>
          <a:p>
            <a:pPr marL="171450" lvl="0" indent="-171450" rtl="0">
              <a:lnSpc>
                <a:spcPct val="100000"/>
              </a:lnSpc>
              <a:spcBef>
                <a:spcPts val="0"/>
              </a:spcBef>
              <a:spcAft>
                <a:spcPts val="0"/>
              </a:spcAft>
              <a:buFont typeface="Wingdings" panose="05000000000000000000" pitchFamily="2" charset="2"/>
              <a:buChar char="§"/>
            </a:pPr>
            <a:endParaRPr lang="de-DE" dirty="0">
              <a:solidFill>
                <a:srgbClr val="434343"/>
              </a:solidFill>
              <a:latin typeface="Poppins Medium"/>
              <a:ea typeface="Poppins Medium"/>
              <a:cs typeface="Poppins Medium"/>
              <a:sym typeface="Poppins Medium"/>
            </a:endParaRPr>
          </a:p>
          <a:p>
            <a:pPr lvl="0" algn="l" rtl="0">
              <a:lnSpc>
                <a:spcPct val="100000"/>
              </a:lnSpc>
              <a:spcBef>
                <a:spcPts val="0"/>
              </a:spcBef>
              <a:spcAft>
                <a:spcPts val="0"/>
              </a:spcAft>
            </a:pPr>
            <a:r>
              <a:rPr lang="de-DE" sz="1200" dirty="0">
                <a:solidFill>
                  <a:srgbClr val="434343"/>
                </a:solidFill>
                <a:latin typeface="Poppins Medium"/>
                <a:ea typeface="Poppins Medium"/>
                <a:cs typeface="Poppins Medium"/>
                <a:sym typeface="Poppins Medium"/>
              </a:rPr>
              <a:t>	</a:t>
            </a:r>
          </a:p>
          <a:p>
            <a:pPr lvl="0" algn="l" rtl="0">
              <a:lnSpc>
                <a:spcPct val="100000"/>
              </a:lnSpc>
              <a:spcBef>
                <a:spcPts val="0"/>
              </a:spcBef>
              <a:spcAft>
                <a:spcPts val="0"/>
              </a:spcAft>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p:txBody>
      </p:sp>
      <p:sp>
        <p:nvSpPr>
          <p:cNvPr id="118" name="Google Shape;118;p22"/>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Exploratory Data analysis</a:t>
            </a:r>
            <a:endParaRPr sz="2300" b="1" dirty="0">
              <a:solidFill>
                <a:srgbClr val="2DC5FA"/>
              </a:solidFill>
              <a:latin typeface="Poppins"/>
              <a:ea typeface="Poppins"/>
              <a:cs typeface="Poppins"/>
              <a:sym typeface="Poppins"/>
            </a:endParaRPr>
          </a:p>
        </p:txBody>
      </p:sp>
      <p:pic>
        <p:nvPicPr>
          <p:cNvPr id="2" name="Picture 1"/>
          <p:cNvPicPr>
            <a:picLocks noChangeAspect="1"/>
          </p:cNvPicPr>
          <p:nvPr/>
        </p:nvPicPr>
        <p:blipFill>
          <a:blip r:embed="rId4"/>
          <a:stretch>
            <a:fillRect/>
          </a:stretch>
        </p:blipFill>
        <p:spPr>
          <a:xfrm>
            <a:off x="3199679" y="922325"/>
            <a:ext cx="5332448" cy="3516325"/>
          </a:xfrm>
          <a:prstGeom prst="rect">
            <a:avLst/>
          </a:prstGeom>
        </p:spPr>
      </p:pic>
      <p:sp>
        <p:nvSpPr>
          <p:cNvPr id="7" name="Google Shape;117;p22"/>
          <p:cNvSpPr txBox="1"/>
          <p:nvPr/>
        </p:nvSpPr>
        <p:spPr>
          <a:xfrm>
            <a:off x="556950" y="2038350"/>
            <a:ext cx="2919675" cy="891000"/>
          </a:xfrm>
          <a:prstGeom prst="rect">
            <a:avLst/>
          </a:prstGeom>
          <a:noFill/>
          <a:ln>
            <a:noFill/>
          </a:ln>
        </p:spPr>
        <p:txBody>
          <a:bodyPr spcFirstLastPara="1" wrap="square" lIns="91425" tIns="91425" rIns="91425" bIns="91425" anchor="t" anchorCtr="0">
            <a:noAutofit/>
          </a:bodyPr>
          <a:lstStyle/>
          <a:p>
            <a:pPr lvl="0" algn="l" rtl="0">
              <a:lnSpc>
                <a:spcPct val="100000"/>
              </a:lnSpc>
              <a:spcBef>
                <a:spcPts val="0"/>
              </a:spcBef>
              <a:spcAft>
                <a:spcPts val="0"/>
              </a:spcAft>
            </a:pPr>
            <a:r>
              <a:rPr lang="de-DE" sz="1200" dirty="0">
                <a:solidFill>
                  <a:srgbClr val="434343"/>
                </a:solidFill>
                <a:latin typeface="Poppins Medium"/>
                <a:ea typeface="Poppins Medium"/>
                <a:cs typeface="Poppins Medium"/>
                <a:sym typeface="Poppins Medium"/>
              </a:rPr>
              <a:t>Barplot to show the usage of power changes by every 15 minutes in the whole year 2018</a:t>
            </a:r>
          </a:p>
          <a:p>
            <a:pPr lvl="0" algn="l" rtl="0">
              <a:lnSpc>
                <a:spcPct val="100000"/>
              </a:lnSpc>
              <a:spcBef>
                <a:spcPts val="0"/>
              </a:spcBef>
              <a:spcAft>
                <a:spcPts val="0"/>
              </a:spcAft>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p:txBody>
      </p:sp>
    </p:spTree>
    <p:extLst>
      <p:ext uri="{BB962C8B-B14F-4D97-AF65-F5344CB8AC3E}">
        <p14:creationId xmlns:p14="http://schemas.microsoft.com/office/powerpoint/2010/main" val="16681582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1202</Words>
  <Application>Microsoft Office PowerPoint</Application>
  <PresentationFormat>On-screen Show (16:9)</PresentationFormat>
  <Paragraphs>217</Paragraphs>
  <Slides>26</Slides>
  <Notes>26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Helvetica Neue</vt:lpstr>
      <vt:lpstr>Slack-Lato</vt:lpstr>
      <vt:lpstr>Bookman Old Style</vt:lpstr>
      <vt:lpstr>Libre Franklin</vt:lpstr>
      <vt:lpstr>Poppins</vt:lpstr>
      <vt:lpstr>Poppins Medium</vt:lpstr>
      <vt:lpstr>Helvetica Neue Light</vt:lpstr>
      <vt:lpstr>Wingdings</vt:lpstr>
      <vt:lpstr>Arial</vt:lpstr>
      <vt:lpstr>Calibri</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Vithushan</dc:creator>
  <cp:lastModifiedBy>vithushan.vadivel@outlook.com</cp:lastModifiedBy>
  <cp:revision>42</cp:revision>
  <dcterms:modified xsi:type="dcterms:W3CDTF">2022-09-23T06:57:11Z</dcterms:modified>
</cp:coreProperties>
</file>